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5" r:id="rId7"/>
    <p:sldId id="266" r:id="rId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1D31"/>
    <a:srgbClr val="81776F"/>
    <a:srgbClr val="3D2E32"/>
    <a:srgbClr val="C9C2BA"/>
    <a:srgbClr val="817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84" autoAdjust="0"/>
    <p:restoredTop sz="94660"/>
  </p:normalViewPr>
  <p:slideViewPr>
    <p:cSldViewPr>
      <p:cViewPr varScale="1">
        <p:scale>
          <a:sx n="90" d="100"/>
          <a:sy n="90" d="100"/>
        </p:scale>
        <p:origin x="-1704" y="-96"/>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Ejercicio%202021\TEMA.%20EVALUACIONES\EVALUACIONES\FISE\2020\Grafic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Ejercicio%202021\TEMA.%20EVALUACIONES\EVALUACIONES\FISE\2020\Graf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barChart>
        <c:barDir val="col"/>
        <c:grouping val="percentStacked"/>
        <c:varyColors val="0"/>
        <c:ser>
          <c:idx val="0"/>
          <c:order val="0"/>
          <c:tx>
            <c:strRef>
              <c:f>Hoja2!$A$2</c:f>
              <c:strCache>
                <c:ptCount val="1"/>
                <c:pt idx="0">
                  <c:v>2020</c:v>
                </c:pt>
              </c:strCache>
            </c:strRef>
          </c:tx>
          <c:spPr>
            <a:solidFill>
              <a:schemeClr val="accent6">
                <a:lumMod val="60000"/>
                <a:lumOff val="40000"/>
              </a:schemeClr>
            </a:solidFill>
          </c:spPr>
          <c:invertIfNegative val="0"/>
          <c:cat>
            <c:strRef>
              <c:f>Hoja2!$B$1:$C$1</c:f>
              <c:strCache>
                <c:ptCount val="2"/>
                <c:pt idx="0">
                  <c:v>Pobreza moderada</c:v>
                </c:pt>
                <c:pt idx="1">
                  <c:v>Pobreza extrema</c:v>
                </c:pt>
              </c:strCache>
            </c:strRef>
          </c:cat>
          <c:val>
            <c:numRef>
              <c:f>Hoja2!$B$2:$C$2</c:f>
              <c:numCache>
                <c:formatCode>0.00%</c:formatCode>
                <c:ptCount val="2"/>
                <c:pt idx="0">
                  <c:v>0.28199999999999997</c:v>
                </c:pt>
                <c:pt idx="1">
                  <c:v>2.7E-2</c:v>
                </c:pt>
              </c:numCache>
            </c:numRef>
          </c:val>
        </c:ser>
        <c:ser>
          <c:idx val="1"/>
          <c:order val="1"/>
          <c:tx>
            <c:strRef>
              <c:f>Hoja2!$A$3</c:f>
              <c:strCache>
                <c:ptCount val="1"/>
                <c:pt idx="0">
                  <c:v>2018</c:v>
                </c:pt>
              </c:strCache>
            </c:strRef>
          </c:tx>
          <c:spPr>
            <a:solidFill>
              <a:schemeClr val="accent3">
                <a:lumMod val="60000"/>
                <a:lumOff val="40000"/>
              </a:schemeClr>
            </a:solidFill>
          </c:spPr>
          <c:invertIfNegative val="0"/>
          <c:cat>
            <c:strRef>
              <c:f>Hoja2!$B$1:$C$1</c:f>
              <c:strCache>
                <c:ptCount val="2"/>
                <c:pt idx="0">
                  <c:v>Pobreza moderada</c:v>
                </c:pt>
                <c:pt idx="1">
                  <c:v>Pobreza extrema</c:v>
                </c:pt>
              </c:strCache>
            </c:strRef>
          </c:cat>
          <c:val>
            <c:numRef>
              <c:f>Hoja2!$B$3:$C$3</c:f>
              <c:numCache>
                <c:formatCode>0.00%</c:formatCode>
                <c:ptCount val="2"/>
                <c:pt idx="0">
                  <c:v>0.28199999999999997</c:v>
                </c:pt>
                <c:pt idx="1">
                  <c:v>2.7E-2</c:v>
                </c:pt>
              </c:numCache>
            </c:numRef>
          </c:val>
        </c:ser>
        <c:ser>
          <c:idx val="2"/>
          <c:order val="2"/>
          <c:tx>
            <c:strRef>
              <c:f>Hoja2!$A$4</c:f>
              <c:strCache>
                <c:ptCount val="1"/>
                <c:pt idx="0">
                  <c:v>2016</c:v>
                </c:pt>
              </c:strCache>
            </c:strRef>
          </c:tx>
          <c:spPr>
            <a:solidFill>
              <a:schemeClr val="accent2">
                <a:lumMod val="60000"/>
                <a:lumOff val="40000"/>
              </a:schemeClr>
            </a:solidFill>
          </c:spPr>
          <c:invertIfNegative val="0"/>
          <c:cat>
            <c:strRef>
              <c:f>Hoja2!$B$1:$C$1</c:f>
              <c:strCache>
                <c:ptCount val="2"/>
                <c:pt idx="0">
                  <c:v>Pobreza moderada</c:v>
                </c:pt>
                <c:pt idx="1">
                  <c:v>Pobreza extrema</c:v>
                </c:pt>
              </c:strCache>
            </c:strRef>
          </c:cat>
          <c:val>
            <c:numRef>
              <c:f>Hoja2!$B$4:$C$4</c:f>
              <c:numCache>
                <c:formatCode>0.00%</c:formatCode>
                <c:ptCount val="2"/>
                <c:pt idx="0">
                  <c:v>0.27900000000000003</c:v>
                </c:pt>
                <c:pt idx="1">
                  <c:v>2.9000000000000001E-2</c:v>
                </c:pt>
              </c:numCache>
            </c:numRef>
          </c:val>
        </c:ser>
        <c:ser>
          <c:idx val="3"/>
          <c:order val="3"/>
          <c:tx>
            <c:strRef>
              <c:f>Hoja2!$A$5</c:f>
              <c:strCache>
                <c:ptCount val="1"/>
                <c:pt idx="0">
                  <c:v>2014</c:v>
                </c:pt>
              </c:strCache>
            </c:strRef>
          </c:tx>
          <c:spPr>
            <a:solidFill>
              <a:schemeClr val="accent1">
                <a:lumMod val="60000"/>
                <a:lumOff val="40000"/>
              </a:schemeClr>
            </a:solidFill>
          </c:spPr>
          <c:invertIfNegative val="0"/>
          <c:cat>
            <c:strRef>
              <c:f>Hoja2!$B$1:$C$1</c:f>
              <c:strCache>
                <c:ptCount val="2"/>
                <c:pt idx="0">
                  <c:v>Pobreza moderada</c:v>
                </c:pt>
                <c:pt idx="1">
                  <c:v>Pobreza extrema</c:v>
                </c:pt>
              </c:strCache>
            </c:strRef>
          </c:cat>
          <c:val>
            <c:numRef>
              <c:f>Hoja2!$B$5:$C$5</c:f>
              <c:numCache>
                <c:formatCode>0.00%</c:formatCode>
                <c:ptCount val="2"/>
                <c:pt idx="0">
                  <c:v>0.34100000000000003</c:v>
                </c:pt>
                <c:pt idx="1">
                  <c:v>5.2999999999999999E-2</c:v>
                </c:pt>
              </c:numCache>
            </c:numRef>
          </c:val>
        </c:ser>
        <c:dLbls>
          <c:dLblPos val="ctr"/>
          <c:showLegendKey val="0"/>
          <c:showVal val="1"/>
          <c:showCatName val="0"/>
          <c:showSerName val="0"/>
          <c:showPercent val="0"/>
          <c:showBubbleSize val="0"/>
        </c:dLbls>
        <c:gapWidth val="150"/>
        <c:overlap val="100"/>
        <c:axId val="85163008"/>
        <c:axId val="85177088"/>
      </c:barChart>
      <c:catAx>
        <c:axId val="85163008"/>
        <c:scaling>
          <c:orientation val="minMax"/>
        </c:scaling>
        <c:delete val="0"/>
        <c:axPos val="b"/>
        <c:numFmt formatCode="General" sourceLinked="1"/>
        <c:majorTickMark val="out"/>
        <c:minorTickMark val="none"/>
        <c:tickLblPos val="nextTo"/>
        <c:crossAx val="85177088"/>
        <c:crosses val="autoZero"/>
        <c:auto val="1"/>
        <c:lblAlgn val="ctr"/>
        <c:lblOffset val="100"/>
        <c:noMultiLvlLbl val="0"/>
      </c:catAx>
      <c:valAx>
        <c:axId val="85177088"/>
        <c:scaling>
          <c:orientation val="minMax"/>
        </c:scaling>
        <c:delete val="1"/>
        <c:axPos val="l"/>
        <c:majorGridlines>
          <c:spPr>
            <a:ln>
              <a:solidFill>
                <a:schemeClr val="bg1">
                  <a:lumMod val="95000"/>
                </a:schemeClr>
              </a:solidFill>
            </a:ln>
          </c:spPr>
        </c:majorGridlines>
        <c:numFmt formatCode="0%" sourceLinked="1"/>
        <c:majorTickMark val="out"/>
        <c:minorTickMark val="none"/>
        <c:tickLblPos val="nextTo"/>
        <c:crossAx val="85163008"/>
        <c:crosses val="autoZero"/>
        <c:crossBetween val="between"/>
      </c:valAx>
      <c:spPr>
        <a:noFill/>
        <a:ln w="25400">
          <a:noFill/>
        </a:ln>
      </c:spPr>
    </c:plotArea>
    <c:legend>
      <c:legendPos val="b"/>
      <c:layout/>
      <c:overlay val="0"/>
    </c:legend>
    <c:plotVisOnly val="1"/>
    <c:dispBlanksAs val="gap"/>
    <c:showDLblsOverMax val="0"/>
  </c:chart>
  <c:spPr>
    <a:ln>
      <a:noFill/>
    </a:ln>
  </c:spPr>
  <c:txPr>
    <a:bodyPr/>
    <a:lstStyle/>
    <a:p>
      <a:pPr>
        <a:defRPr b="1"/>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lineChart>
        <c:grouping val="standard"/>
        <c:varyColors val="0"/>
        <c:ser>
          <c:idx val="0"/>
          <c:order val="0"/>
          <c:tx>
            <c:strRef>
              <c:f>Hoja2!$B$7</c:f>
              <c:strCache>
                <c:ptCount val="1"/>
                <c:pt idx="0">
                  <c:v>Vulnerables por ingresos</c:v>
                </c:pt>
              </c:strCache>
            </c:strRef>
          </c:tx>
          <c:cat>
            <c:numRef>
              <c:f>Hoja2!$A$8:$A$11</c:f>
              <c:numCache>
                <c:formatCode>General</c:formatCode>
                <c:ptCount val="4"/>
                <c:pt idx="0">
                  <c:v>2020</c:v>
                </c:pt>
                <c:pt idx="1">
                  <c:v>2018</c:v>
                </c:pt>
                <c:pt idx="2">
                  <c:v>2016</c:v>
                </c:pt>
                <c:pt idx="3">
                  <c:v>2014</c:v>
                </c:pt>
              </c:numCache>
            </c:numRef>
          </c:cat>
          <c:val>
            <c:numRef>
              <c:f>Hoja2!$B$8:$B$11</c:f>
              <c:numCache>
                <c:formatCode>0.0%</c:formatCode>
                <c:ptCount val="4"/>
                <c:pt idx="0">
                  <c:v>6.5000000000000002E-2</c:v>
                </c:pt>
                <c:pt idx="1">
                  <c:v>6.5000000000000002E-2</c:v>
                </c:pt>
                <c:pt idx="2">
                  <c:v>7.3999999999999996E-2</c:v>
                </c:pt>
                <c:pt idx="3">
                  <c:v>6.9000000000000006E-2</c:v>
                </c:pt>
              </c:numCache>
            </c:numRef>
          </c:val>
          <c:smooth val="0"/>
        </c:ser>
        <c:ser>
          <c:idx val="1"/>
          <c:order val="1"/>
          <c:tx>
            <c:strRef>
              <c:f>Hoja2!$C$7</c:f>
              <c:strCache>
                <c:ptCount val="1"/>
                <c:pt idx="0">
                  <c:v>Población no pobre y no vulnerable</c:v>
                </c:pt>
              </c:strCache>
            </c:strRef>
          </c:tx>
          <c:cat>
            <c:numRef>
              <c:f>Hoja2!$A$8:$A$11</c:f>
              <c:numCache>
                <c:formatCode>General</c:formatCode>
                <c:ptCount val="4"/>
                <c:pt idx="0">
                  <c:v>2020</c:v>
                </c:pt>
                <c:pt idx="1">
                  <c:v>2018</c:v>
                </c:pt>
                <c:pt idx="2">
                  <c:v>2016</c:v>
                </c:pt>
                <c:pt idx="3">
                  <c:v>2014</c:v>
                </c:pt>
              </c:numCache>
            </c:numRef>
          </c:cat>
          <c:val>
            <c:numRef>
              <c:f>Hoja2!$C$8:$C$11</c:f>
              <c:numCache>
                <c:formatCode>0.0%</c:formatCode>
                <c:ptCount val="4"/>
                <c:pt idx="0">
                  <c:v>0.28100000000000003</c:v>
                </c:pt>
                <c:pt idx="1">
                  <c:v>0.28100000000000003</c:v>
                </c:pt>
                <c:pt idx="2">
                  <c:v>0.28899999999999998</c:v>
                </c:pt>
                <c:pt idx="3">
                  <c:v>0.23400000000000001</c:v>
                </c:pt>
              </c:numCache>
            </c:numRef>
          </c:val>
          <c:smooth val="0"/>
        </c:ser>
        <c:ser>
          <c:idx val="2"/>
          <c:order val="2"/>
          <c:tx>
            <c:strRef>
              <c:f>Hoja2!$D$7</c:f>
              <c:strCache>
                <c:ptCount val="1"/>
                <c:pt idx="0">
                  <c:v>Vulnerables por carencias sociales</c:v>
                </c:pt>
              </c:strCache>
            </c:strRef>
          </c:tx>
          <c:cat>
            <c:numRef>
              <c:f>Hoja2!$A$8:$A$11</c:f>
              <c:numCache>
                <c:formatCode>General</c:formatCode>
                <c:ptCount val="4"/>
                <c:pt idx="0">
                  <c:v>2020</c:v>
                </c:pt>
                <c:pt idx="1">
                  <c:v>2018</c:v>
                </c:pt>
                <c:pt idx="2">
                  <c:v>2016</c:v>
                </c:pt>
                <c:pt idx="3">
                  <c:v>2014</c:v>
                </c:pt>
              </c:numCache>
            </c:numRef>
          </c:cat>
          <c:val>
            <c:numRef>
              <c:f>Hoja2!$D$8:$D$11</c:f>
              <c:numCache>
                <c:formatCode>0.0%</c:formatCode>
                <c:ptCount val="4"/>
                <c:pt idx="0">
                  <c:v>0.34499999999999997</c:v>
                </c:pt>
                <c:pt idx="1">
                  <c:v>0.34499999999999997</c:v>
                </c:pt>
                <c:pt idx="2">
                  <c:v>0.32800000000000001</c:v>
                </c:pt>
                <c:pt idx="3">
                  <c:v>0.30399999999999999</c:v>
                </c:pt>
              </c:numCache>
            </c:numRef>
          </c:val>
          <c:smooth val="0"/>
        </c:ser>
        <c:dLbls>
          <c:showLegendKey val="0"/>
          <c:showVal val="1"/>
          <c:showCatName val="0"/>
          <c:showSerName val="0"/>
          <c:showPercent val="0"/>
          <c:showBubbleSize val="0"/>
        </c:dLbls>
        <c:marker val="1"/>
        <c:smooth val="0"/>
        <c:axId val="85083648"/>
        <c:axId val="85085184"/>
      </c:lineChart>
      <c:catAx>
        <c:axId val="85083648"/>
        <c:scaling>
          <c:orientation val="minMax"/>
        </c:scaling>
        <c:delete val="0"/>
        <c:axPos val="b"/>
        <c:numFmt formatCode="General" sourceLinked="1"/>
        <c:majorTickMark val="out"/>
        <c:minorTickMark val="none"/>
        <c:tickLblPos val="nextTo"/>
        <c:crossAx val="85085184"/>
        <c:crosses val="autoZero"/>
        <c:auto val="1"/>
        <c:lblAlgn val="ctr"/>
        <c:lblOffset val="100"/>
        <c:noMultiLvlLbl val="0"/>
      </c:catAx>
      <c:valAx>
        <c:axId val="85085184"/>
        <c:scaling>
          <c:orientation val="minMax"/>
        </c:scaling>
        <c:delete val="1"/>
        <c:axPos val="l"/>
        <c:numFmt formatCode="0.0%" sourceLinked="1"/>
        <c:majorTickMark val="out"/>
        <c:minorTickMark val="none"/>
        <c:tickLblPos val="nextTo"/>
        <c:crossAx val="85083648"/>
        <c:crosses val="autoZero"/>
        <c:crossBetween val="between"/>
      </c:valAx>
    </c:plotArea>
    <c:legend>
      <c:legendPos val="b"/>
      <c:layout/>
      <c:overlay val="0"/>
    </c:legend>
    <c:plotVisOnly val="1"/>
    <c:dispBlanksAs val="gap"/>
    <c:showDLblsOverMax val="0"/>
  </c:chart>
  <c:txPr>
    <a:bodyPr/>
    <a:lstStyle/>
    <a:p>
      <a:pPr>
        <a:defRPr b="1"/>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clustered"/>
        <c:varyColors val="0"/>
        <c:ser>
          <c:idx val="0"/>
          <c:order val="0"/>
          <c:invertIfNegative val="0"/>
          <c:dLbls>
            <c:dLbl>
              <c:idx val="3"/>
              <c:spPr>
                <a:noFill/>
              </c:spPr>
              <c:txPr>
                <a:bodyPr/>
                <a:lstStyle/>
                <a:p>
                  <a:pPr>
                    <a:defRPr/>
                  </a:pPr>
                  <a:endParaRPr lang="es-MX"/>
                </a:p>
              </c:txPr>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Hoja3!$A$8:$D$8</c:f>
              <c:strCache>
                <c:ptCount val="4"/>
                <c:pt idx="0">
                  <c:v>Pobreza moderada</c:v>
                </c:pt>
                <c:pt idx="1">
                  <c:v>Pobreza extrema</c:v>
                </c:pt>
                <c:pt idx="2">
                  <c:v>Población objetivo</c:v>
                </c:pt>
                <c:pt idx="3">
                  <c:v>Población atendida</c:v>
                </c:pt>
              </c:strCache>
            </c:strRef>
          </c:cat>
          <c:val>
            <c:numRef>
              <c:f>Hoja3!$A$9:$D$9</c:f>
              <c:numCache>
                <c:formatCode>#,##0</c:formatCode>
                <c:ptCount val="4"/>
                <c:pt idx="0">
                  <c:v>890200</c:v>
                </c:pt>
                <c:pt idx="1">
                  <c:v>85230</c:v>
                </c:pt>
                <c:pt idx="2">
                  <c:v>866826</c:v>
                </c:pt>
                <c:pt idx="3">
                  <c:v>318993</c:v>
                </c:pt>
              </c:numCache>
            </c:numRef>
          </c:val>
        </c:ser>
        <c:dLbls>
          <c:dLblPos val="ctr"/>
          <c:showLegendKey val="0"/>
          <c:showVal val="1"/>
          <c:showCatName val="0"/>
          <c:showSerName val="0"/>
          <c:showPercent val="0"/>
          <c:showBubbleSize val="0"/>
        </c:dLbls>
        <c:gapWidth val="150"/>
        <c:axId val="92714880"/>
        <c:axId val="92716416"/>
      </c:barChart>
      <c:catAx>
        <c:axId val="92714880"/>
        <c:scaling>
          <c:orientation val="minMax"/>
        </c:scaling>
        <c:delete val="0"/>
        <c:axPos val="b"/>
        <c:majorTickMark val="out"/>
        <c:minorTickMark val="none"/>
        <c:tickLblPos val="nextTo"/>
        <c:spPr>
          <a:ln>
            <a:solidFill>
              <a:schemeClr val="bg1">
                <a:lumMod val="85000"/>
              </a:schemeClr>
            </a:solidFill>
          </a:ln>
        </c:spPr>
        <c:crossAx val="92716416"/>
        <c:crosses val="autoZero"/>
        <c:auto val="1"/>
        <c:lblAlgn val="ctr"/>
        <c:lblOffset val="100"/>
        <c:noMultiLvlLbl val="0"/>
      </c:catAx>
      <c:valAx>
        <c:axId val="92716416"/>
        <c:scaling>
          <c:orientation val="minMax"/>
        </c:scaling>
        <c:delete val="1"/>
        <c:axPos val="l"/>
        <c:majorGridlines>
          <c:spPr>
            <a:ln>
              <a:solidFill>
                <a:schemeClr val="bg1">
                  <a:lumMod val="85000"/>
                </a:schemeClr>
              </a:solidFill>
            </a:ln>
          </c:spPr>
        </c:majorGridlines>
        <c:numFmt formatCode="#,##0" sourceLinked="1"/>
        <c:majorTickMark val="out"/>
        <c:minorTickMark val="none"/>
        <c:tickLblPos val="nextTo"/>
        <c:crossAx val="92714880"/>
        <c:crosses val="autoZero"/>
        <c:crossBetween val="between"/>
      </c:valAx>
    </c:plotArea>
    <c:plotVisOnly val="1"/>
    <c:dispBlanksAs val="gap"/>
    <c:showDLblsOverMax val="0"/>
  </c:chart>
  <c:spPr>
    <a:ln>
      <a:noFill/>
    </a:ln>
  </c:spPr>
  <c:txPr>
    <a:bodyPr/>
    <a:lstStyle/>
    <a:p>
      <a:pPr>
        <a:defRPr b="1"/>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plotArea>
      <c:layout/>
      <c:barChart>
        <c:barDir val="col"/>
        <c:grouping val="clustered"/>
        <c:varyColors val="0"/>
        <c:ser>
          <c:idx val="0"/>
          <c:order val="0"/>
          <c:invertIfNegative val="0"/>
          <c:cat>
            <c:strRef>
              <c:f>Hoja3!$A$1:$A$5</c:f>
              <c:strCache>
                <c:ptCount val="5"/>
                <c:pt idx="0">
                  <c:v>Agua potable</c:v>
                </c:pt>
                <c:pt idx="1">
                  <c:v>Alcantarillado</c:v>
                </c:pt>
                <c:pt idx="2">
                  <c:v>Drenaje y letrinas</c:v>
                </c:pt>
                <c:pt idx="3">
                  <c:v>Electrificación</c:v>
                </c:pt>
                <c:pt idx="4">
                  <c:v>Urbanización</c:v>
                </c:pt>
              </c:strCache>
            </c:strRef>
          </c:cat>
          <c:val>
            <c:numRef>
              <c:f>Hoja3!$B$1:$B$5</c:f>
              <c:numCache>
                <c:formatCode>General</c:formatCode>
                <c:ptCount val="5"/>
                <c:pt idx="0">
                  <c:v>24</c:v>
                </c:pt>
                <c:pt idx="1">
                  <c:v>13</c:v>
                </c:pt>
                <c:pt idx="2">
                  <c:v>11</c:v>
                </c:pt>
                <c:pt idx="3">
                  <c:v>6</c:v>
                </c:pt>
                <c:pt idx="4">
                  <c:v>1</c:v>
                </c:pt>
              </c:numCache>
            </c:numRef>
          </c:val>
        </c:ser>
        <c:dLbls>
          <c:dLblPos val="ctr"/>
          <c:showLegendKey val="0"/>
          <c:showVal val="1"/>
          <c:showCatName val="0"/>
          <c:showSerName val="0"/>
          <c:showPercent val="0"/>
          <c:showBubbleSize val="0"/>
        </c:dLbls>
        <c:gapWidth val="150"/>
        <c:axId val="92991488"/>
        <c:axId val="92993024"/>
      </c:barChart>
      <c:catAx>
        <c:axId val="92991488"/>
        <c:scaling>
          <c:orientation val="minMax"/>
        </c:scaling>
        <c:delete val="0"/>
        <c:axPos val="b"/>
        <c:majorTickMark val="out"/>
        <c:minorTickMark val="none"/>
        <c:tickLblPos val="nextTo"/>
        <c:spPr>
          <a:ln>
            <a:solidFill>
              <a:schemeClr val="bg1">
                <a:lumMod val="85000"/>
              </a:schemeClr>
            </a:solidFill>
          </a:ln>
        </c:spPr>
        <c:crossAx val="92993024"/>
        <c:crosses val="autoZero"/>
        <c:auto val="1"/>
        <c:lblAlgn val="ctr"/>
        <c:lblOffset val="100"/>
        <c:noMultiLvlLbl val="0"/>
      </c:catAx>
      <c:valAx>
        <c:axId val="92993024"/>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bg1">
                <a:lumMod val="85000"/>
              </a:schemeClr>
            </a:solidFill>
          </a:ln>
        </c:spPr>
        <c:crossAx val="92991488"/>
        <c:crosses val="autoZero"/>
        <c:crossBetween val="between"/>
      </c:valAx>
      <c:spPr>
        <a:ln>
          <a:solidFill>
            <a:schemeClr val="bg1">
              <a:lumMod val="85000"/>
            </a:schemeClr>
          </a:solidFill>
        </a:ln>
      </c:spPr>
    </c:plotArea>
    <c:plotVisOnly val="1"/>
    <c:dispBlanksAs val="gap"/>
    <c:showDLblsOverMax val="0"/>
  </c:chart>
  <c:txPr>
    <a:bodyPr/>
    <a:lstStyle/>
    <a:p>
      <a:pPr>
        <a:defRPr b="1"/>
      </a:pPr>
      <a:endParaRPr lang="es-MX"/>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7B00BB1F-FFAA-4FF9-BE1A-9E8D2F8FFB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xmlns="" id="{DFEE2C02-6BBA-4B4D-A871-3CADCE49F3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EAC2FC-8AE8-4239-A989-2610AAC6E45F}" type="datetimeFigureOut">
              <a:rPr lang="es-MX" smtClean="0"/>
              <a:t>22/10/2021</a:t>
            </a:fld>
            <a:endParaRPr lang="es-MX"/>
          </a:p>
        </p:txBody>
      </p:sp>
      <p:sp>
        <p:nvSpPr>
          <p:cNvPr id="4" name="Marcador de pie de página 3">
            <a:extLst>
              <a:ext uri="{FF2B5EF4-FFF2-40B4-BE49-F238E27FC236}">
                <a16:creationId xmlns:a16="http://schemas.microsoft.com/office/drawing/2014/main" xmlns="" id="{B5BC2D37-4FAE-47C2-894E-11DE6016E8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xmlns="" id="{D6D4A30D-09AD-427B-8AFA-D56286FE5E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DEC53D-E285-44E9-80BE-0C2D6CF3CFBD}" type="slidenum">
              <a:rPr lang="es-MX" smtClean="0"/>
              <a:t>‹Nº›</a:t>
            </a:fld>
            <a:endParaRPr lang="es-MX"/>
          </a:p>
        </p:txBody>
      </p:sp>
    </p:spTree>
    <p:extLst>
      <p:ext uri="{BB962C8B-B14F-4D97-AF65-F5344CB8AC3E}">
        <p14:creationId xmlns:p14="http://schemas.microsoft.com/office/powerpoint/2010/main" val="1035292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005E3-CAFD-4B9A-BC01-809529F381DA}" type="datetimeFigureOut">
              <a:rPr lang="es-MX" smtClean="0"/>
              <a:t>22/10/2021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2D4F1-64E2-4968-961A-96E4328987B5}" type="slidenum">
              <a:rPr lang="es-MX" smtClean="0"/>
              <a:t>‹Nº›</a:t>
            </a:fld>
            <a:endParaRPr lang="es-MX"/>
          </a:p>
        </p:txBody>
      </p:sp>
    </p:spTree>
    <p:extLst>
      <p:ext uri="{BB962C8B-B14F-4D97-AF65-F5344CB8AC3E}">
        <p14:creationId xmlns:p14="http://schemas.microsoft.com/office/powerpoint/2010/main" val="41987530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4"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hasCustomPrompt="1"/>
          </p:nvPr>
        </p:nvSpPr>
        <p:spPr>
          <a:xfrm>
            <a:off x="3874510" y="764704"/>
            <a:ext cx="4293162" cy="261610"/>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a:schemeClr val="dk1"/>
          </a:fontRef>
        </p:style>
        <p:txBody>
          <a:bodyPr wrap="none" rtlCol="0">
            <a:spAutoFit/>
          </a:bodyPr>
          <a:lstStyle/>
          <a:p>
            <a:pPr marL="0" lvl="0"/>
            <a:r>
              <a:rPr lang="es-MX" dirty="0"/>
              <a:t>Fondo de Infraestructura Social </a:t>
            </a:r>
            <a:r>
              <a:rPr lang="es-MX" dirty="0" smtClean="0"/>
              <a:t>para </a:t>
            </a:r>
            <a:r>
              <a:rPr lang="es-MX" dirty="0"/>
              <a:t>las Entidades (FISE)</a:t>
            </a:r>
          </a:p>
        </p:txBody>
      </p:sp>
    </p:spTree>
    <p:extLst>
      <p:ext uri="{BB962C8B-B14F-4D97-AF65-F5344CB8AC3E}">
        <p14:creationId xmlns:p14="http://schemas.microsoft.com/office/powerpoint/2010/main" val="413861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hasCustomPrompt="1"/>
          </p:nvPr>
        </p:nvSpPr>
        <p:spPr>
          <a:xfrm>
            <a:off x="3874510" y="764704"/>
            <a:ext cx="4293162" cy="261610"/>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none">
            <a:schemeClr val="dk1"/>
          </a:fontRef>
        </p:style>
        <p:txBody>
          <a:bodyPr wrap="none" rtlCol="0">
            <a:spAutoFit/>
          </a:bodyPr>
          <a:lstStyle/>
          <a:p>
            <a:pPr marL="0" lvl="0"/>
            <a:r>
              <a:rPr lang="es-MX" dirty="0"/>
              <a:t>Fondo de Infraestructura Social </a:t>
            </a:r>
            <a:r>
              <a:rPr lang="es-MX" dirty="0" smtClean="0"/>
              <a:t>para </a:t>
            </a:r>
            <a:r>
              <a:rPr lang="es-MX" dirty="0"/>
              <a:t>las Entidades (FISE)</a:t>
            </a:r>
          </a:p>
        </p:txBody>
      </p:sp>
    </p:spTree>
    <p:extLst>
      <p:ext uri="{BB962C8B-B14F-4D97-AF65-F5344CB8AC3E}">
        <p14:creationId xmlns:p14="http://schemas.microsoft.com/office/powerpoint/2010/main" val="162103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22 CuadroTexto"/>
          <p:cNvSpPr txBox="1"/>
          <p:nvPr/>
        </p:nvSpPr>
        <p:spPr>
          <a:xfrm>
            <a:off x="-20851" y="-11071"/>
            <a:ext cx="9164801" cy="1188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rtlCol="0">
            <a:spAutoFit/>
          </a:bodyPr>
          <a:lstStyle/>
          <a:p>
            <a:endParaRPr lang="es-MX" sz="8100" dirty="0"/>
          </a:p>
        </p:txBody>
      </p:sp>
      <p:pic>
        <p:nvPicPr>
          <p:cNvPr id="32" name="31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6751" y="-27385"/>
            <a:ext cx="2818551" cy="1204313"/>
          </a:xfrm>
          <a:prstGeom prst="rect">
            <a:avLst/>
          </a:prstGeom>
        </p:spPr>
      </p:pic>
      <p:pic>
        <p:nvPicPr>
          <p:cNvPr id="34" name="33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6690984"/>
            <a:ext cx="8635561" cy="194400"/>
          </a:xfrm>
          <a:prstGeom prst="rect">
            <a:avLst/>
          </a:prstGeom>
        </p:spPr>
      </p:pic>
      <p:pic>
        <p:nvPicPr>
          <p:cNvPr id="31" name="30 Image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71800" y="-27384"/>
            <a:ext cx="6372198" cy="1207823"/>
          </a:xfrm>
          <a:prstGeom prst="rect">
            <a:avLst/>
          </a:prstGeom>
        </p:spPr>
      </p:pic>
      <p:sp>
        <p:nvSpPr>
          <p:cNvPr id="20" name="19 CuadroTexto"/>
          <p:cNvSpPr txBox="1"/>
          <p:nvPr/>
        </p:nvSpPr>
        <p:spPr>
          <a:xfrm>
            <a:off x="3366824" y="200253"/>
            <a:ext cx="5357863" cy="492443"/>
          </a:xfrm>
          <a:prstGeom prst="rect">
            <a:avLst/>
          </a:prstGeom>
          <a:noFill/>
        </p:spPr>
        <p:txBody>
          <a:bodyPr wrap="square" rtlCol="0">
            <a:spAutoFit/>
          </a:bodyPr>
          <a:lstStyle/>
          <a:p>
            <a:pPr algn="ctr"/>
            <a:r>
              <a:rPr lang="es-MX" sz="1300" b="1" dirty="0">
                <a:solidFill>
                  <a:schemeClr val="bg1"/>
                </a:solidFill>
                <a:effectLst>
                  <a:outerShdw blurRad="38100" dist="38100" dir="2700000" algn="tl">
                    <a:srgbClr val="000000">
                      <a:alpha val="43137"/>
                    </a:srgbClr>
                  </a:outerShdw>
                </a:effectLst>
                <a:latin typeface="Montserrat" pitchFamily="50" charset="0"/>
              </a:rPr>
              <a:t>INFORME DE LA EVALUACIÓN ESPECÍFICA DE DESEMPEÑO </a:t>
            </a:r>
            <a:r>
              <a:rPr lang="es-MX" sz="1300" b="1" dirty="0" smtClean="0">
                <a:solidFill>
                  <a:schemeClr val="bg1"/>
                </a:solidFill>
                <a:effectLst>
                  <a:outerShdw blurRad="38100" dist="38100" dir="2700000" algn="tl">
                    <a:srgbClr val="000000">
                      <a:alpha val="43137"/>
                    </a:srgbClr>
                  </a:outerShdw>
                </a:effectLst>
                <a:latin typeface="Montserrat" pitchFamily="50" charset="0"/>
              </a:rPr>
              <a:t>2020 </a:t>
            </a:r>
            <a:endParaRPr lang="es-MX" sz="1300" b="1" dirty="0">
              <a:solidFill>
                <a:schemeClr val="bg1"/>
              </a:solidFill>
              <a:effectLst>
                <a:outerShdw blurRad="38100" dist="38100" dir="2700000" algn="tl">
                  <a:srgbClr val="000000">
                    <a:alpha val="43137"/>
                  </a:srgbClr>
                </a:outerShdw>
              </a:effectLst>
              <a:latin typeface="Montserrat" pitchFamily="50" charset="0"/>
            </a:endParaRPr>
          </a:p>
        </p:txBody>
      </p:sp>
      <p:sp>
        <p:nvSpPr>
          <p:cNvPr id="28" name="27 CuadroTexto"/>
          <p:cNvSpPr txBox="1"/>
          <p:nvPr/>
        </p:nvSpPr>
        <p:spPr>
          <a:xfrm>
            <a:off x="8309954" y="6669360"/>
            <a:ext cx="829469" cy="215444"/>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s-MX" sz="800" b="1" dirty="0">
              <a:solidFill>
                <a:srgbClr val="3D2E32"/>
              </a:solidFill>
            </a:endParaRPr>
          </a:p>
        </p:txBody>
      </p:sp>
      <p:sp>
        <p:nvSpPr>
          <p:cNvPr id="30"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10" name="28 Marcador de título"/>
          <p:cNvSpPr txBox="1">
            <a:spLocks/>
          </p:cNvSpPr>
          <p:nvPr userDrawn="1"/>
        </p:nvSpPr>
        <p:spPr>
          <a:xfrm>
            <a:off x="3874510" y="764704"/>
            <a:ext cx="4293162" cy="261610"/>
          </a:xfrm>
          <a:prstGeom prst="rect">
            <a:avLst/>
          </a:prstGeom>
          <a:solidFill>
            <a:schemeClr val="bg1"/>
          </a:solidFill>
          <a:ln w="9525" cap="flat" cmpd="sng" algn="ctr">
            <a:solidFill>
              <a:schemeClr val="bg1">
                <a:lumMod val="75000"/>
              </a:schemeClr>
            </a:solidFill>
            <a:prstDash val="solid"/>
          </a:ln>
        </p:spPr>
        <p:style>
          <a:lnRef idx="1">
            <a:schemeClr val="accent2"/>
          </a:lnRef>
          <a:fillRef idx="2">
            <a:schemeClr val="accent2"/>
          </a:fillRef>
          <a:effectRef idx="1">
            <a:schemeClr val="accent2"/>
          </a:effectRef>
          <a:fontRef idx="none">
            <a:schemeClr val="dk1"/>
          </a:fontRef>
        </p:style>
        <p:txBody>
          <a:bodyPr wrap="none" rtlCol="0">
            <a:spAutoFit/>
          </a:bodyPr>
          <a:lstStyle>
            <a:lvl1pPr algn="ctr" defTabSz="914400" rtl="0" eaLnBrk="1" latinLnBrk="0" hangingPunct="1">
              <a:spcBef>
                <a:spcPct val="0"/>
              </a:spcBef>
              <a:buNone/>
              <a:defRPr lang="es-MX" sz="1100" b="1" kern="1200" dirty="0">
                <a:solidFill>
                  <a:schemeClr val="dk1"/>
                </a:solidFill>
                <a:effectLst>
                  <a:outerShdw blurRad="38100" dist="38100" dir="2700000" algn="tl">
                    <a:srgbClr val="000000">
                      <a:alpha val="43137"/>
                    </a:srgbClr>
                  </a:outerShdw>
                </a:effectLst>
                <a:latin typeface="Montserrat Light" pitchFamily="2" charset="0"/>
                <a:ea typeface="+mn-ea"/>
                <a:cs typeface="+mn-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dirty="0" smtClean="0"/>
              <a:t>Fondo de Infraestructura Social para las Entidades (FISE)</a:t>
            </a:r>
            <a:endParaRPr lang="es-MX" dirty="0"/>
          </a:p>
        </p:txBody>
      </p:sp>
      <p:pic>
        <p:nvPicPr>
          <p:cNvPr id="11" name="Picture 2" descr="No hay ninguna descripción de la foto disponible.">
            <a:extLst>
              <a:ext uri="{FF2B5EF4-FFF2-40B4-BE49-F238E27FC236}">
                <a16:creationId xmlns:a16="http://schemas.microsoft.com/office/drawing/2014/main" xmlns="" id="{98163EC0-F763-411E-B64E-9D1B178979DA}"/>
              </a:ext>
            </a:extLst>
          </p:cNvPr>
          <p:cNvPicPr>
            <a:picLocks noChangeAspect="1" noChangeArrowheads="1"/>
          </p:cNvPicPr>
          <p:nvPr userDrawn="1"/>
        </p:nvPicPr>
        <p:blipFill>
          <a:blip r:embed="rId8" cstate="print">
            <a:clrChange>
              <a:clrFrom>
                <a:srgbClr val="E9E8E3"/>
              </a:clrFrom>
              <a:clrTo>
                <a:srgbClr val="E9E8E3">
                  <a:alpha val="0"/>
                </a:srgbClr>
              </a:clrTo>
            </a:clrChange>
            <a:extLst>
              <a:ext uri="{28A0092B-C50C-407E-A947-70E740481C1C}">
                <a14:useLocalDpi xmlns:a14="http://schemas.microsoft.com/office/drawing/2010/main" val="0"/>
              </a:ext>
            </a:extLst>
          </a:blip>
          <a:srcRect/>
          <a:stretch>
            <a:fillRect/>
          </a:stretch>
        </p:blipFill>
        <p:spPr bwMode="auto">
          <a:xfrm>
            <a:off x="251520" y="-27384"/>
            <a:ext cx="1296000" cy="12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lang="es-MX" sz="1100" b="1" kern="1200" dirty="0">
          <a:solidFill>
            <a:srgbClr val="3D2E32"/>
          </a:solidFill>
          <a:effectLst>
            <a:outerShdw blurRad="38100" dist="38100" dir="2700000" algn="tl">
              <a:srgbClr val="000000">
                <a:alpha val="43137"/>
              </a:srgbClr>
            </a:outerShdw>
          </a:effectLst>
          <a:latin typeface="Montserrat Light" pitchFamily="2" charset="0"/>
          <a:ea typeface="+mn-ea"/>
          <a:cs typeface="+mn-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entágono"/>
          <p:cNvSpPr/>
          <p:nvPr/>
        </p:nvSpPr>
        <p:spPr>
          <a:xfrm rot="5400000">
            <a:off x="-2201346" y="3951196"/>
            <a:ext cx="5040376" cy="396000"/>
          </a:xfrm>
          <a:prstGeom prst="homePlate">
            <a:avLst/>
          </a:prstGeom>
          <a:blipFill dpi="0" rotWithShape="1">
            <a:blip r:embed="rId2"/>
            <a:srcRect/>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dpi="0" rotWithShape="1">
            <a:blip r:embed="rId2"/>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1</a:t>
            </a:r>
          </a:p>
        </p:txBody>
      </p:sp>
      <p:graphicFrame>
        <p:nvGraphicFramePr>
          <p:cNvPr id="10" name="9 Tabla"/>
          <p:cNvGraphicFramePr>
            <a:graphicFrameLocks noGrp="1"/>
          </p:cNvGraphicFramePr>
          <p:nvPr>
            <p:extLst>
              <p:ext uri="{D42A27DB-BD31-4B8C-83A1-F6EECF244321}">
                <p14:modId xmlns:p14="http://schemas.microsoft.com/office/powerpoint/2010/main" val="1219654527"/>
              </p:ext>
            </p:extLst>
          </p:nvPr>
        </p:nvGraphicFramePr>
        <p:xfrm>
          <a:off x="683568" y="1628800"/>
          <a:ext cx="8280920" cy="3904488"/>
        </p:xfrm>
        <a:graphic>
          <a:graphicData uri="http://schemas.openxmlformats.org/drawingml/2006/table">
            <a:tbl>
              <a:tblPr firstRow="1" bandRow="1">
                <a:effectLst/>
                <a:tableStyleId>{5C22544A-7EE6-4342-B048-85BDC9FD1C3A}</a:tableStyleId>
              </a:tblPr>
              <a:tblGrid>
                <a:gridCol w="8280920">
                  <a:extLst>
                    <a:ext uri="{9D8B030D-6E8A-4147-A177-3AD203B41FA5}">
                      <a16:colId xmlns:a16="http://schemas.microsoft.com/office/drawing/2014/main" xmlns="" val="20000"/>
                    </a:ext>
                  </a:extLst>
                </a:gridCol>
              </a:tblGrid>
              <a:tr h="3096344">
                <a:tc>
                  <a:txBody>
                    <a:bodyPr/>
                    <a:lstStyle/>
                    <a:p>
                      <a:pPr algn="just">
                        <a:lnSpc>
                          <a:spcPct val="120000"/>
                        </a:lnSpc>
                      </a:pPr>
                      <a:r>
                        <a:rPr lang="es-MX" sz="1050" b="0" dirty="0">
                          <a:solidFill>
                            <a:schemeClr val="tx1"/>
                          </a:solidFill>
                          <a:latin typeface="Montserrat Light" pitchFamily="50" charset="0"/>
                        </a:rPr>
                        <a:t>El Fondo para la Infraestructura Social para las Entidades (FISE) es parte de del FAIS y este se destina </a:t>
                      </a:r>
                      <a:r>
                        <a:rPr lang="es-MX" sz="1050" b="0" dirty="0" smtClean="0">
                          <a:solidFill>
                            <a:schemeClr val="tx1"/>
                          </a:solidFill>
                          <a:latin typeface="Montserrat Light" pitchFamily="50" charset="0"/>
                        </a:rPr>
                        <a:t>exclusivamente </a:t>
                      </a:r>
                      <a:r>
                        <a:rPr lang="es-MX" sz="1050" b="0" dirty="0">
                          <a:solidFill>
                            <a:schemeClr val="tx1"/>
                          </a:solidFill>
                          <a:latin typeface="Montserrat Light" pitchFamily="50" charset="0"/>
                        </a:rPr>
                        <a:t>al financiamiento de obras, acciones sociales básicas y a inversiones que beneficien directamente a población en pobreza extrema, localidades con alto o muy alto nivel de rezago social y en las zonas de atención prioritaria (ZAP) (</a:t>
                      </a:r>
                      <a:r>
                        <a:rPr lang="es-MX" sz="1050" b="0" i="1" dirty="0">
                          <a:solidFill>
                            <a:schemeClr val="tx1"/>
                          </a:solidFill>
                          <a:latin typeface="Montserrat Light" pitchFamily="50" charset="0"/>
                        </a:rPr>
                        <a:t>Art. 33 de la LCF</a:t>
                      </a:r>
                      <a:r>
                        <a:rPr lang="es-MX" sz="1050" b="0" dirty="0">
                          <a:solidFill>
                            <a:schemeClr val="tx1"/>
                          </a:solidFill>
                          <a:latin typeface="Montserrat Light" pitchFamily="50" charset="0"/>
                        </a:rPr>
                        <a:t>). </a:t>
                      </a:r>
                      <a:endParaRPr lang="es-MX" sz="1050" b="0" dirty="0" smtClean="0">
                        <a:solidFill>
                          <a:schemeClr val="tx1"/>
                        </a:solidFill>
                        <a:latin typeface="Montserrat Light" pitchFamily="50" charset="0"/>
                      </a:endParaRPr>
                    </a:p>
                    <a:p>
                      <a:pPr algn="just">
                        <a:lnSpc>
                          <a:spcPct val="120000"/>
                        </a:lnSpc>
                      </a:pPr>
                      <a:endParaRPr lang="es-MX" sz="1050" b="0" dirty="0" smtClean="0">
                        <a:solidFill>
                          <a:schemeClr val="tx1"/>
                        </a:solidFill>
                        <a:latin typeface="Montserrat Light" pitchFamily="50" charset="0"/>
                      </a:endParaRPr>
                    </a:p>
                    <a:p>
                      <a:pPr algn="just">
                        <a:lnSpc>
                          <a:spcPct val="120000"/>
                        </a:lnSpc>
                      </a:pPr>
                      <a:r>
                        <a:rPr lang="es-MX" sz="1050" b="0" dirty="0" smtClean="0">
                          <a:solidFill>
                            <a:schemeClr val="tx1"/>
                          </a:solidFill>
                          <a:latin typeface="Montserrat Light" pitchFamily="50" charset="0"/>
                        </a:rPr>
                        <a:t>Los </a:t>
                      </a:r>
                      <a:r>
                        <a:rPr lang="es-MX" sz="1050" b="0" dirty="0">
                          <a:solidFill>
                            <a:schemeClr val="tx1"/>
                          </a:solidFill>
                          <a:latin typeface="Montserrat Light" pitchFamily="50" charset="0"/>
                        </a:rPr>
                        <a:t>gobiernos locales deben utilizar los recursos de FAIS para la realización de obras y acciones que atiendan prioritariamente las carencias sociales y, para incidir en éstas, las entidades deberán llevar a cabo los proyectos que estén previstos en el catálogo del </a:t>
                      </a:r>
                      <a:r>
                        <a:rPr lang="es-MX" sz="1050" b="0" dirty="0" smtClean="0">
                          <a:solidFill>
                            <a:schemeClr val="tx1"/>
                          </a:solidFill>
                          <a:latin typeface="Montserrat Light" pitchFamily="50" charset="0"/>
                        </a:rPr>
                        <a:t>FAIS.</a:t>
                      </a:r>
                    </a:p>
                    <a:p>
                      <a:pPr algn="just">
                        <a:lnSpc>
                          <a:spcPct val="120000"/>
                        </a:lnSpc>
                      </a:pPr>
                      <a:endParaRPr lang="es-MX" sz="1050" b="0" dirty="0" smtClean="0">
                        <a:solidFill>
                          <a:schemeClr val="tx1"/>
                        </a:solidFill>
                        <a:latin typeface="Montserrat Light" pitchFamily="50" charset="0"/>
                      </a:endParaRPr>
                    </a:p>
                    <a:p>
                      <a:pPr algn="just">
                        <a:lnSpc>
                          <a:spcPct val="120000"/>
                        </a:lnSpc>
                      </a:pPr>
                      <a:r>
                        <a:rPr lang="es-MX" sz="1050" b="0" dirty="0" smtClean="0">
                          <a:solidFill>
                            <a:schemeClr val="tx1"/>
                          </a:solidFill>
                          <a:latin typeface="Montserrat Light" pitchFamily="50" charset="0"/>
                        </a:rPr>
                        <a:t>Para la </a:t>
                      </a:r>
                      <a:r>
                        <a:rPr lang="es-MX" sz="1050" b="0" dirty="0">
                          <a:solidFill>
                            <a:schemeClr val="tx1"/>
                          </a:solidFill>
                          <a:latin typeface="Montserrat Light" pitchFamily="50" charset="0"/>
                        </a:rPr>
                        <a:t>realización de proyectos con recursos del FISE al menos 30% de los recursos deberán invertir en las ZAP, ya sean urbanas o rurales. El resto de los recursos se invertirán  en los  municipios con los dos mayores grados de rezago social, o bien, </a:t>
                      </a:r>
                      <a:r>
                        <a:rPr lang="es-MX" sz="1050" b="0" dirty="0" smtClean="0">
                          <a:solidFill>
                            <a:schemeClr val="tx1"/>
                          </a:solidFill>
                          <a:latin typeface="Montserrat Light" pitchFamily="50" charset="0"/>
                        </a:rPr>
                        <a:t>utilizando </a:t>
                      </a:r>
                      <a:r>
                        <a:rPr lang="es-MX" sz="1050" b="0" dirty="0">
                          <a:solidFill>
                            <a:schemeClr val="tx1"/>
                          </a:solidFill>
                          <a:latin typeface="Montserrat Light" pitchFamily="50" charset="0"/>
                        </a:rPr>
                        <a:t>el criterio de pobreza extrema (</a:t>
                      </a:r>
                      <a:r>
                        <a:rPr lang="es-MX" sz="1050" b="0" i="1" dirty="0">
                          <a:solidFill>
                            <a:schemeClr val="tx1"/>
                          </a:solidFill>
                          <a:latin typeface="Montserrat Light" pitchFamily="50" charset="0"/>
                        </a:rPr>
                        <a:t>Numeral 2.3 inciso A, lineamientos FAIS</a:t>
                      </a:r>
                      <a:r>
                        <a:rPr lang="es-MX" sz="1050" b="0" dirty="0">
                          <a:solidFill>
                            <a:schemeClr val="tx1"/>
                          </a:solidFill>
                          <a:latin typeface="Montserrat Light" pitchFamily="50" charset="0"/>
                        </a:rPr>
                        <a:t>).</a:t>
                      </a:r>
                    </a:p>
                    <a:p>
                      <a:pPr algn="just">
                        <a:lnSpc>
                          <a:spcPct val="120000"/>
                        </a:lnSpc>
                      </a:pPr>
                      <a:endParaRPr lang="es-MX" sz="1050" b="0" dirty="0">
                        <a:solidFill>
                          <a:schemeClr val="tx1"/>
                        </a:solidFill>
                        <a:latin typeface="Montserrat Light" pitchFamily="50" charset="0"/>
                      </a:endParaRPr>
                    </a:p>
                    <a:p>
                      <a:pPr algn="just">
                        <a:lnSpc>
                          <a:spcPct val="120000"/>
                        </a:lnSpc>
                      </a:pPr>
                      <a:r>
                        <a:rPr lang="es-MX" sz="1050" b="0" dirty="0">
                          <a:solidFill>
                            <a:schemeClr val="tx1"/>
                          </a:solidFill>
                          <a:latin typeface="Montserrat Light" pitchFamily="50" charset="0"/>
                        </a:rPr>
                        <a:t>El FAIS cuenta con recursos equivalentes al </a:t>
                      </a:r>
                      <a:r>
                        <a:rPr lang="es-MX" sz="1050" b="0" dirty="0" smtClean="0">
                          <a:solidFill>
                            <a:schemeClr val="tx1"/>
                          </a:solidFill>
                          <a:latin typeface="Montserrat Light" pitchFamily="50" charset="0"/>
                        </a:rPr>
                        <a:t>2.5294%</a:t>
                      </a:r>
                      <a:r>
                        <a:rPr lang="es-MX" sz="1050" b="0" baseline="0" dirty="0" smtClean="0">
                          <a:solidFill>
                            <a:schemeClr val="tx1"/>
                          </a:solidFill>
                          <a:latin typeface="Montserrat Light" pitchFamily="50" charset="0"/>
                        </a:rPr>
                        <a:t> </a:t>
                      </a:r>
                      <a:r>
                        <a:rPr lang="es-MX" sz="1050" b="0" dirty="0" smtClean="0">
                          <a:solidFill>
                            <a:schemeClr val="tx1"/>
                          </a:solidFill>
                          <a:latin typeface="Montserrat Light" pitchFamily="50" charset="0"/>
                        </a:rPr>
                        <a:t>de </a:t>
                      </a:r>
                      <a:r>
                        <a:rPr lang="es-MX" sz="1050" b="0" dirty="0">
                          <a:solidFill>
                            <a:schemeClr val="tx1"/>
                          </a:solidFill>
                          <a:latin typeface="Montserrat Light" pitchFamily="50" charset="0"/>
                        </a:rPr>
                        <a:t>la </a:t>
                      </a:r>
                      <a:r>
                        <a:rPr lang="es-MX" sz="1050" b="0" dirty="0" smtClean="0">
                          <a:solidFill>
                            <a:schemeClr val="tx1"/>
                          </a:solidFill>
                          <a:latin typeface="Montserrat Light" pitchFamily="50" charset="0"/>
                        </a:rPr>
                        <a:t>recaudación </a:t>
                      </a:r>
                      <a:r>
                        <a:rPr lang="es-MX" sz="1050" b="0" dirty="0">
                          <a:solidFill>
                            <a:schemeClr val="tx1"/>
                          </a:solidFill>
                          <a:latin typeface="Montserrat Light" pitchFamily="50" charset="0"/>
                        </a:rPr>
                        <a:t>Federal participable y se divide en dos</a:t>
                      </a:r>
                      <a:r>
                        <a:rPr lang="es-MX" sz="1050" b="0" dirty="0" smtClean="0">
                          <a:solidFill>
                            <a:schemeClr val="tx1"/>
                          </a:solidFill>
                          <a:latin typeface="Montserrat Light" pitchFamily="50" charset="0"/>
                        </a:rPr>
                        <a:t>:</a:t>
                      </a:r>
                    </a:p>
                    <a:p>
                      <a:pPr algn="just">
                        <a:lnSpc>
                          <a:spcPct val="120000"/>
                        </a:lnSpc>
                      </a:pPr>
                      <a:endParaRPr lang="es-MX" sz="900" b="0" dirty="0" smtClean="0">
                        <a:solidFill>
                          <a:schemeClr val="tx1"/>
                        </a:solidFill>
                        <a:latin typeface="Montserrat Light" pitchFamily="50" charset="0"/>
                      </a:endParaRPr>
                    </a:p>
                    <a:p>
                      <a:pPr marL="171450" indent="-171450" algn="just">
                        <a:lnSpc>
                          <a:spcPct val="120000"/>
                        </a:lnSpc>
                        <a:buFont typeface="Wingdings" pitchFamily="2" charset="2"/>
                        <a:buChar char="§"/>
                      </a:pPr>
                      <a:r>
                        <a:rPr lang="es-MX" sz="1050" b="0" dirty="0" smtClean="0">
                          <a:solidFill>
                            <a:schemeClr val="tx1"/>
                          </a:solidFill>
                          <a:latin typeface="Montserrat Light" pitchFamily="50" charset="0"/>
                        </a:rPr>
                        <a:t>Fondo </a:t>
                      </a:r>
                      <a:r>
                        <a:rPr lang="es-MX" sz="1050" b="0" dirty="0">
                          <a:solidFill>
                            <a:schemeClr val="tx1"/>
                          </a:solidFill>
                          <a:latin typeface="Montserrat Light" pitchFamily="50" charset="0"/>
                        </a:rPr>
                        <a:t>para la Infraestructura Social de las Entidades (</a:t>
                      </a:r>
                      <a:r>
                        <a:rPr lang="es-MX" sz="1050" b="0" i="1" dirty="0">
                          <a:solidFill>
                            <a:schemeClr val="tx1"/>
                          </a:solidFill>
                          <a:latin typeface="Montserrat Light" pitchFamily="50" charset="0"/>
                        </a:rPr>
                        <a:t>FISE</a:t>
                      </a:r>
                      <a:r>
                        <a:rPr lang="es-MX" sz="1050" b="0" dirty="0">
                          <a:solidFill>
                            <a:schemeClr val="tx1"/>
                          </a:solidFill>
                          <a:latin typeface="Montserrat Light" pitchFamily="50" charset="0"/>
                        </a:rPr>
                        <a:t>) </a:t>
                      </a:r>
                      <a:r>
                        <a:rPr lang="es-MX" sz="1050" b="0" dirty="0" smtClean="0">
                          <a:solidFill>
                            <a:schemeClr val="tx1"/>
                          </a:solidFill>
                          <a:latin typeface="Montserrat Light" pitchFamily="50" charset="0"/>
                        </a:rPr>
                        <a:t>y,</a:t>
                      </a:r>
                    </a:p>
                    <a:p>
                      <a:pPr marL="171450" indent="-171450" algn="just">
                        <a:lnSpc>
                          <a:spcPct val="120000"/>
                        </a:lnSpc>
                        <a:buFont typeface="Wingdings" pitchFamily="2" charset="2"/>
                        <a:buChar char="§"/>
                      </a:pPr>
                      <a:r>
                        <a:rPr lang="es-MX" sz="1050" b="0" dirty="0" smtClean="0">
                          <a:solidFill>
                            <a:schemeClr val="tx1"/>
                          </a:solidFill>
                          <a:latin typeface="Montserrat Light" pitchFamily="50" charset="0"/>
                        </a:rPr>
                        <a:t>Fondo </a:t>
                      </a:r>
                      <a:r>
                        <a:rPr lang="es-MX" sz="1050" b="0" dirty="0">
                          <a:solidFill>
                            <a:schemeClr val="tx1"/>
                          </a:solidFill>
                          <a:latin typeface="Montserrat Light" pitchFamily="50" charset="0"/>
                        </a:rPr>
                        <a:t>para la </a:t>
                      </a:r>
                      <a:r>
                        <a:rPr lang="es-MX" sz="1050" b="0" dirty="0" smtClean="0">
                          <a:solidFill>
                            <a:schemeClr val="tx1"/>
                          </a:solidFill>
                          <a:latin typeface="Montserrat Light" pitchFamily="50" charset="0"/>
                        </a:rPr>
                        <a:t>Infraestructura </a:t>
                      </a:r>
                      <a:r>
                        <a:rPr lang="es-MX" sz="1050" b="0" dirty="0">
                          <a:solidFill>
                            <a:schemeClr val="tx1"/>
                          </a:solidFill>
                          <a:latin typeface="Montserrat Light" pitchFamily="50" charset="0"/>
                        </a:rPr>
                        <a:t>Social Municipal y de las Demarcaciones Territoriales del Distrito Federal </a:t>
                      </a:r>
                      <a:r>
                        <a:rPr lang="es-MX" sz="1050" b="0" dirty="0" smtClean="0">
                          <a:solidFill>
                            <a:schemeClr val="tx1"/>
                          </a:solidFill>
                          <a:latin typeface="Montserrat Light" pitchFamily="50" charset="0"/>
                        </a:rPr>
                        <a:t>(</a:t>
                      </a:r>
                      <a:r>
                        <a:rPr lang="es-MX" sz="1050" b="0" i="1" dirty="0" smtClean="0">
                          <a:solidFill>
                            <a:schemeClr val="tx1"/>
                          </a:solidFill>
                          <a:latin typeface="Montserrat Light" pitchFamily="50" charset="0"/>
                        </a:rPr>
                        <a:t>FISMDF</a:t>
                      </a:r>
                      <a:r>
                        <a:rPr lang="es-MX" sz="1050" b="0" dirty="0">
                          <a:solidFill>
                            <a:schemeClr val="tx1"/>
                          </a:solidFill>
                          <a:latin typeface="Montserrat Light" pitchFamily="50" charset="0"/>
                        </a:rPr>
                        <a:t>).</a:t>
                      </a:r>
                    </a:p>
                    <a:p>
                      <a:pPr algn="just">
                        <a:lnSpc>
                          <a:spcPct val="120000"/>
                        </a:lnSpc>
                      </a:pPr>
                      <a:endParaRPr lang="es-MX" sz="1050" b="0" dirty="0">
                        <a:solidFill>
                          <a:schemeClr val="tx1"/>
                        </a:solidFill>
                        <a:latin typeface="Montserrat Light" pitchFamily="50" charset="0"/>
                      </a:endParaRPr>
                    </a:p>
                    <a:p>
                      <a:pPr algn="just">
                        <a:lnSpc>
                          <a:spcPct val="120000"/>
                        </a:lnSpc>
                      </a:pPr>
                      <a:r>
                        <a:rPr lang="es-MX" sz="1050" b="0" dirty="0">
                          <a:solidFill>
                            <a:schemeClr val="tx1"/>
                          </a:solidFill>
                          <a:latin typeface="Montserrat Light" pitchFamily="50" charset="0"/>
                        </a:rPr>
                        <a:t>Los recursos del FISE, equivalentes al </a:t>
                      </a:r>
                      <a:r>
                        <a:rPr lang="es-MX" sz="1050" b="0" dirty="0" smtClean="0">
                          <a:solidFill>
                            <a:schemeClr val="tx1"/>
                          </a:solidFill>
                          <a:latin typeface="Montserrat Light" pitchFamily="50" charset="0"/>
                        </a:rPr>
                        <a:t>0.3066%</a:t>
                      </a:r>
                      <a:r>
                        <a:rPr lang="es-MX" sz="1050" b="0" baseline="0" dirty="0" smtClean="0">
                          <a:solidFill>
                            <a:schemeClr val="tx1"/>
                          </a:solidFill>
                          <a:latin typeface="Montserrat Light" pitchFamily="50" charset="0"/>
                        </a:rPr>
                        <a:t> </a:t>
                      </a:r>
                      <a:r>
                        <a:rPr lang="es-MX" sz="1050" b="0" dirty="0" smtClean="0">
                          <a:solidFill>
                            <a:schemeClr val="tx1"/>
                          </a:solidFill>
                          <a:latin typeface="Montserrat Light" pitchFamily="50" charset="0"/>
                        </a:rPr>
                        <a:t>de </a:t>
                      </a:r>
                      <a:r>
                        <a:rPr lang="es-MX" sz="1050" b="0" dirty="0">
                          <a:solidFill>
                            <a:schemeClr val="tx1"/>
                          </a:solidFill>
                          <a:latin typeface="Montserrat Light" pitchFamily="50" charset="0"/>
                        </a:rPr>
                        <a:t>la recaudación Federal participable, se deben destinar a obras y acciones que beneficien preferentemente a la población </a:t>
                      </a:r>
                      <a:r>
                        <a:rPr lang="es-MX" sz="1050" b="0" dirty="0" smtClean="0">
                          <a:solidFill>
                            <a:schemeClr val="tx1"/>
                          </a:solidFill>
                          <a:latin typeface="Montserrat Light" pitchFamily="50" charset="0"/>
                        </a:rPr>
                        <a:t>de los </a:t>
                      </a:r>
                      <a:r>
                        <a:rPr lang="es-MX" sz="1050" b="0" dirty="0">
                          <a:solidFill>
                            <a:schemeClr val="tx1"/>
                          </a:solidFill>
                          <a:latin typeface="Montserrat Light" pitchFamily="50" charset="0"/>
                        </a:rPr>
                        <a:t>municipios, demarcaciones territoriales y localidades que presenten mayores niveles de rezago social y pobreza extrema en la entidad</a:t>
                      </a:r>
                      <a:r>
                        <a:rPr lang="es-MX" sz="1050" b="0" dirty="0" smtClean="0">
                          <a:solidFill>
                            <a:schemeClr val="tx1"/>
                          </a:solidFill>
                          <a:latin typeface="Montserrat Light" pitchFamily="50" charset="0"/>
                        </a:rPr>
                        <a:t>.</a:t>
                      </a:r>
                      <a:endParaRPr lang="es-MX" sz="1050" b="0" dirty="0">
                        <a:solidFill>
                          <a:schemeClr val="tx1"/>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6" name="Marcador de número de diapositiva 5">
            <a:extLst>
              <a:ext uri="{FF2B5EF4-FFF2-40B4-BE49-F238E27FC236}">
                <a16:creationId xmlns:a16="http://schemas.microsoft.com/office/drawing/2014/main" xmlns="" id="{3BB9C773-FC5D-44B0-A55E-E83D39110265}"/>
              </a:ext>
            </a:extLst>
          </p:cNvPr>
          <p:cNvSpPr>
            <a:spLocks noGrp="1"/>
          </p:cNvSpPr>
          <p:nvPr>
            <p:ph type="sldNum" sz="quarter" idx="4"/>
          </p:nvPr>
        </p:nvSpPr>
        <p:spPr/>
        <p:txBody>
          <a:bodyPr/>
          <a:lstStyle/>
          <a:p>
            <a:fld id="{34762513-7D76-44F4-A4EB-02F5BA9AE113}" type="slidenum">
              <a:rPr lang="es-MX" smtClean="0"/>
              <a:t>1</a:t>
            </a:fld>
            <a:endParaRPr lang="es-MX" dirty="0"/>
          </a:p>
        </p:txBody>
      </p:sp>
      <p:sp>
        <p:nvSpPr>
          <p:cNvPr id="7" name="3 CuadroTexto">
            <a:extLst>
              <a:ext uri="{FF2B5EF4-FFF2-40B4-BE49-F238E27FC236}">
                <a16:creationId xmlns:a16="http://schemas.microsoft.com/office/drawing/2014/main" xmlns="" id="{FCD9EFD6-6602-44BC-B9B6-B49F90609B63}"/>
              </a:ext>
            </a:extLst>
          </p:cNvPr>
          <p:cNvSpPr txBox="1"/>
          <p:nvPr/>
        </p:nvSpPr>
        <p:spPr>
          <a:xfrm rot="16200000">
            <a:off x="-1674530" y="3830017"/>
            <a:ext cx="3966504" cy="276999"/>
          </a:xfrm>
          <a:prstGeom prst="rect">
            <a:avLst/>
          </a:prstGeom>
          <a:noFill/>
        </p:spPr>
        <p:txBody>
          <a:bodyPr wrap="squar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Descripción del Programa</a:t>
            </a:r>
          </a:p>
        </p:txBody>
      </p:sp>
      <p:sp>
        <p:nvSpPr>
          <p:cNvPr id="4" name="3 Título"/>
          <p:cNvSpPr>
            <a:spLocks noGrp="1"/>
          </p:cNvSpPr>
          <p:nvPr>
            <p:ph type="title"/>
          </p:nvPr>
        </p:nvSpPr>
        <p:spPr>
          <a:xfrm>
            <a:off x="3795161" y="764704"/>
            <a:ext cx="4451860" cy="276999"/>
          </a:xfrm>
        </p:spPr>
        <p:txBody>
          <a:bodyPr/>
          <a:lstStyle/>
          <a:p>
            <a:r>
              <a:rPr lang="es-ES" dirty="0"/>
              <a:t>Fondo de Infraestructura Social  para las Entidades (FISE</a:t>
            </a:r>
            <a:r>
              <a:rPr lang="es-ES" dirty="0" smtClean="0"/>
              <a:t>)</a:t>
            </a:r>
            <a:endParaRPr lang="es-MX" dirty="0"/>
          </a:p>
        </p:txBody>
      </p:sp>
    </p:spTree>
    <p:extLst>
      <p:ext uri="{BB962C8B-B14F-4D97-AF65-F5344CB8AC3E}">
        <p14:creationId xmlns:p14="http://schemas.microsoft.com/office/powerpoint/2010/main" val="961181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heurón"/>
          <p:cNvSpPr/>
          <p:nvPr/>
        </p:nvSpPr>
        <p:spPr>
          <a:xfrm rot="5400000">
            <a:off x="-2314655" y="3837888"/>
            <a:ext cx="5266992" cy="396000"/>
          </a:xfrm>
          <a:prstGeom prst="chevron">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a:solidFill>
                <a:srgbClr val="3D2E32"/>
              </a:solidFill>
              <a:effectLst>
                <a:outerShdw blurRad="38100" dist="38100" dir="2700000" algn="tl">
                  <a:srgbClr val="000000">
                    <a:alpha val="43137"/>
                  </a:srgbClr>
                </a:outerShdw>
              </a:effectLst>
              <a:latin typeface="Montserrat Ultra Light" pitchFamily="50"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186635458"/>
              </p:ext>
            </p:extLst>
          </p:nvPr>
        </p:nvGraphicFramePr>
        <p:xfrm>
          <a:off x="683568" y="1844824"/>
          <a:ext cx="8064896" cy="2203704"/>
        </p:xfrm>
        <a:graphic>
          <a:graphicData uri="http://schemas.openxmlformats.org/drawingml/2006/table">
            <a:tbl>
              <a:tblPr firstRow="1" bandRow="1">
                <a:effectLst/>
                <a:tableStyleId>{5C22544A-7EE6-4342-B048-85BDC9FD1C3A}</a:tableStyleId>
              </a:tblPr>
              <a:tblGrid>
                <a:gridCol w="8064896">
                  <a:extLst>
                    <a:ext uri="{9D8B030D-6E8A-4147-A177-3AD203B41FA5}">
                      <a16:colId xmlns:a16="http://schemas.microsoft.com/office/drawing/2014/main" xmlns="" val="20000"/>
                    </a:ext>
                  </a:extLst>
                </a:gridCol>
              </a:tblGrid>
              <a:tr h="2182099">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es-MX" sz="1050" b="0" dirty="0" smtClean="0">
                          <a:solidFill>
                            <a:srgbClr val="3D2E32"/>
                          </a:solidFill>
                          <a:latin typeface="Montserrat Light" pitchFamily="50" charset="0"/>
                        </a:rPr>
                        <a:t>De</a:t>
                      </a:r>
                      <a:r>
                        <a:rPr lang="es-MX" sz="1050" b="0" baseline="0" dirty="0" smtClean="0">
                          <a:solidFill>
                            <a:srgbClr val="3D2E32"/>
                          </a:solidFill>
                          <a:latin typeface="Montserrat Light" pitchFamily="50" charset="0"/>
                        </a:rPr>
                        <a:t> acuerdo a los resultados del ejercicio 2020, aproximadamente </a:t>
                      </a:r>
                      <a:r>
                        <a:rPr lang="es-MX" sz="1050" b="1" baseline="0" dirty="0" smtClean="0">
                          <a:solidFill>
                            <a:srgbClr val="3D2E32"/>
                          </a:solidFill>
                          <a:latin typeface="Montserrat Light" pitchFamily="50" charset="0"/>
                        </a:rPr>
                        <a:t>975,400</a:t>
                      </a:r>
                      <a:r>
                        <a:rPr lang="es-MX" sz="1050" b="0" baseline="0" dirty="0" smtClean="0">
                          <a:solidFill>
                            <a:srgbClr val="3D2E32"/>
                          </a:solidFill>
                          <a:latin typeface="Montserrat Light" pitchFamily="50" charset="0"/>
                        </a:rPr>
                        <a:t> personas vivían en situación de pobreza, registrándose un aumento de 28,500 personas en comparación del ejercicio 2019, en el índice de pobreza moderada se tuvo cerca de </a:t>
                      </a:r>
                      <a:r>
                        <a:rPr lang="es-MX" sz="1050" b="1" baseline="0" dirty="0" smtClean="0">
                          <a:solidFill>
                            <a:srgbClr val="3D2E32"/>
                          </a:solidFill>
                          <a:latin typeface="Montserrat Light" pitchFamily="50" charset="0"/>
                        </a:rPr>
                        <a:t>890,200</a:t>
                      </a:r>
                      <a:r>
                        <a:rPr lang="es-MX" sz="1050" b="0" baseline="0" dirty="0" smtClean="0">
                          <a:solidFill>
                            <a:srgbClr val="3D2E32"/>
                          </a:solidFill>
                          <a:latin typeface="Montserrat Light" pitchFamily="50" charset="0"/>
                        </a:rPr>
                        <a:t> personas, teniendo un incremento de 25,600 personas en comparación del 2019 y en el índice de pobreza extrema se registró a </a:t>
                      </a:r>
                      <a:r>
                        <a:rPr lang="es-MX" sz="1050" b="1" baseline="0" dirty="0" smtClean="0">
                          <a:solidFill>
                            <a:srgbClr val="3D2E32"/>
                          </a:solidFill>
                          <a:latin typeface="Montserrat Light" pitchFamily="50" charset="0"/>
                        </a:rPr>
                        <a:t>85,230</a:t>
                      </a:r>
                      <a:r>
                        <a:rPr lang="es-MX" sz="1050" b="0" baseline="0" dirty="0" smtClean="0">
                          <a:solidFill>
                            <a:srgbClr val="3D2E32"/>
                          </a:solidFill>
                          <a:latin typeface="Montserrat Light" pitchFamily="50" charset="0"/>
                        </a:rPr>
                        <a:t> personas, teniendo un aumento de 2,930 personas en comparación del ejercicio 2019. </a:t>
                      </a:r>
                    </a:p>
                    <a:p>
                      <a:pPr marL="0" marR="0" lvl="0" indent="0" algn="just" defTabSz="914400" rtl="0" eaLnBrk="1" fontAlgn="auto" latinLnBrk="0" hangingPunct="1">
                        <a:lnSpc>
                          <a:spcPct val="120000"/>
                        </a:lnSpc>
                        <a:spcBef>
                          <a:spcPts val="0"/>
                        </a:spcBef>
                        <a:spcAft>
                          <a:spcPts val="0"/>
                        </a:spcAft>
                        <a:buClrTx/>
                        <a:buSzTx/>
                        <a:buFontTx/>
                        <a:buNone/>
                        <a:tabLst/>
                        <a:defRPr/>
                      </a:pPr>
                      <a:endParaRPr lang="es-MX" sz="1050" b="0" baseline="0" dirty="0" smtClean="0">
                        <a:solidFill>
                          <a:srgbClr val="3D2E32"/>
                        </a:solidFill>
                        <a:latin typeface="Montserrat Light" pitchFamily="50"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es-MX" sz="1050" b="0" baseline="0" dirty="0" smtClean="0">
                          <a:solidFill>
                            <a:srgbClr val="3D2E32"/>
                          </a:solidFill>
                          <a:latin typeface="Montserrat Light" pitchFamily="50" charset="0"/>
                        </a:rPr>
                        <a:t>En cuanto al índice de los vulnerables por ingresos se obtuvo un </a:t>
                      </a:r>
                      <a:r>
                        <a:rPr lang="es-MX" sz="1050" b="1" baseline="0" dirty="0" smtClean="0">
                          <a:solidFill>
                            <a:srgbClr val="3D2E32"/>
                          </a:solidFill>
                          <a:latin typeface="Montserrat Light" pitchFamily="50" charset="0"/>
                        </a:rPr>
                        <a:t>6.5%</a:t>
                      </a:r>
                      <a:r>
                        <a:rPr lang="es-MX" sz="1050" b="0" baseline="0" dirty="0" smtClean="0">
                          <a:solidFill>
                            <a:srgbClr val="3D2E32"/>
                          </a:solidFill>
                          <a:latin typeface="Montserrat Light" pitchFamily="50" charset="0"/>
                        </a:rPr>
                        <a:t>, en el índice de la población no pobre y no vulnerable se registró un </a:t>
                      </a:r>
                      <a:r>
                        <a:rPr lang="es-MX" sz="1050" b="1" baseline="0" dirty="0" smtClean="0">
                          <a:solidFill>
                            <a:srgbClr val="3D2E32"/>
                          </a:solidFill>
                          <a:latin typeface="Montserrat Light" pitchFamily="50" charset="0"/>
                        </a:rPr>
                        <a:t>28.1%</a:t>
                      </a:r>
                      <a:r>
                        <a:rPr lang="es-MX" sz="1050" b="0" baseline="0" dirty="0" smtClean="0">
                          <a:solidFill>
                            <a:srgbClr val="3D2E32"/>
                          </a:solidFill>
                          <a:latin typeface="Montserrat Light" pitchFamily="50" charset="0"/>
                        </a:rPr>
                        <a:t> y por último, en el índice de los vulnerables por ingresos se tuvo un </a:t>
                      </a:r>
                      <a:r>
                        <a:rPr lang="es-MX" sz="1050" b="1" baseline="0" dirty="0" smtClean="0">
                          <a:solidFill>
                            <a:srgbClr val="3D2E32"/>
                          </a:solidFill>
                          <a:latin typeface="Montserrat Light" pitchFamily="50" charset="0"/>
                        </a:rPr>
                        <a:t>34.5%</a:t>
                      </a:r>
                      <a:r>
                        <a:rPr lang="es-MX" sz="1050" b="0" baseline="0" dirty="0" smtClean="0">
                          <a:solidFill>
                            <a:srgbClr val="3D2E32"/>
                          </a:solidFill>
                          <a:latin typeface="Montserrat Light" pitchFamily="50" charset="0"/>
                        </a:rPr>
                        <a:t>. </a:t>
                      </a:r>
                    </a:p>
                    <a:p>
                      <a:pPr marL="0" marR="0" lvl="0" indent="0" algn="just" defTabSz="914400" rtl="0" eaLnBrk="1" fontAlgn="auto" latinLnBrk="0" hangingPunct="1">
                        <a:lnSpc>
                          <a:spcPct val="120000"/>
                        </a:lnSpc>
                        <a:spcBef>
                          <a:spcPts val="0"/>
                        </a:spcBef>
                        <a:spcAft>
                          <a:spcPts val="0"/>
                        </a:spcAft>
                        <a:buClrTx/>
                        <a:buSzTx/>
                        <a:buFontTx/>
                        <a:buNone/>
                        <a:tabLst/>
                        <a:defRPr/>
                      </a:pPr>
                      <a:endParaRPr lang="es-MX" sz="1050" b="0" baseline="0" dirty="0" smtClean="0">
                        <a:solidFill>
                          <a:srgbClr val="3D2E32"/>
                        </a:solidFill>
                        <a:latin typeface="Montserrat Light" pitchFamily="50"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es-MX" sz="1050" b="0" baseline="0" dirty="0" smtClean="0">
                          <a:solidFill>
                            <a:srgbClr val="3D2E32"/>
                          </a:solidFill>
                          <a:latin typeface="Montserrat Light" pitchFamily="50" charset="0"/>
                        </a:rPr>
                        <a:t>Lo anterior, también se registró en el ejercicio 2019, es decir, para estos índices se mantuvieron los mismos porcentajes y se sigue manteniendo la meta aproximada.</a:t>
                      </a:r>
                      <a:endParaRPr lang="es-MX" sz="105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a16="http://schemas.microsoft.com/office/drawing/2014/main" xmlns="" val="10000"/>
                  </a:ext>
                </a:extLst>
              </a:tr>
            </a:tbl>
          </a:graphicData>
        </a:graphic>
      </p:graphicFrame>
      <p:sp>
        <p:nvSpPr>
          <p:cNvPr id="6" name="5 Elipse"/>
          <p:cNvSpPr/>
          <p:nvPr/>
        </p:nvSpPr>
        <p:spPr>
          <a:xfrm>
            <a:off x="35496" y="1268824"/>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2</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¿Cuáles son los resultados del Programa y cómo los mide?</a:t>
            </a:r>
          </a:p>
        </p:txBody>
      </p:sp>
      <p:sp>
        <p:nvSpPr>
          <p:cNvPr id="2" name="Marcador de número de diapositiva 1">
            <a:extLst>
              <a:ext uri="{FF2B5EF4-FFF2-40B4-BE49-F238E27FC236}">
                <a16:creationId xmlns:a16="http://schemas.microsoft.com/office/drawing/2014/main" xmlns="" id="{4E00A9AD-3A0F-4295-B48D-15D02ACC4612}"/>
              </a:ext>
            </a:extLst>
          </p:cNvPr>
          <p:cNvSpPr>
            <a:spLocks noGrp="1"/>
          </p:cNvSpPr>
          <p:nvPr>
            <p:ph type="sldNum" sz="quarter" idx="4"/>
          </p:nvPr>
        </p:nvSpPr>
        <p:spPr/>
        <p:txBody>
          <a:bodyPr/>
          <a:lstStyle/>
          <a:p>
            <a:fld id="{34762513-7D76-44F4-A4EB-02F5BA9AE113}" type="slidenum">
              <a:rPr lang="es-MX" sz="1050" smtClean="0"/>
              <a:t>2</a:t>
            </a:fld>
            <a:endParaRPr lang="es-MX" sz="1050" dirty="0"/>
          </a:p>
        </p:txBody>
      </p:sp>
      <p:sp>
        <p:nvSpPr>
          <p:cNvPr id="8" name="4 CuadroTexto">
            <a:extLst>
              <a:ext uri="{FF2B5EF4-FFF2-40B4-BE49-F238E27FC236}">
                <a16:creationId xmlns:a16="http://schemas.microsoft.com/office/drawing/2014/main" xmlns="" id="{D0CA7876-7C0C-41C1-9B2C-52273F5E3173}"/>
              </a:ext>
            </a:extLst>
          </p:cNvPr>
          <p:cNvSpPr txBox="1"/>
          <p:nvPr/>
        </p:nvSpPr>
        <p:spPr>
          <a:xfrm rot="16200000">
            <a:off x="-556182" y="3301430"/>
            <a:ext cx="1750050"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Resultados</a:t>
            </a:r>
            <a:endParaRPr lang="es-MX" sz="1200" dirty="0">
              <a:solidFill>
                <a:schemeClr val="bg1"/>
              </a:solidFill>
            </a:endParaRPr>
          </a:p>
        </p:txBody>
      </p:sp>
      <p:sp>
        <p:nvSpPr>
          <p:cNvPr id="5" name="4 Título"/>
          <p:cNvSpPr>
            <a:spLocks noGrp="1"/>
          </p:cNvSpPr>
          <p:nvPr>
            <p:ph type="title"/>
          </p:nvPr>
        </p:nvSpPr>
        <p:spPr/>
        <p:txBody>
          <a:bodyPr/>
          <a:lstStyle/>
          <a:p>
            <a:r>
              <a:rPr lang="es-ES" dirty="0"/>
              <a:t>Fondo de Infraestructura Social  para las Entidades (FISE)</a:t>
            </a:r>
            <a:endParaRPr lang="es-MX" dirty="0"/>
          </a:p>
        </p:txBody>
      </p:sp>
      <p:graphicFrame>
        <p:nvGraphicFramePr>
          <p:cNvPr id="12" name="1 Gráfico"/>
          <p:cNvGraphicFramePr>
            <a:graphicFrameLocks/>
          </p:cNvGraphicFramePr>
          <p:nvPr>
            <p:extLst>
              <p:ext uri="{D42A27DB-BD31-4B8C-83A1-F6EECF244321}">
                <p14:modId xmlns:p14="http://schemas.microsoft.com/office/powerpoint/2010/main" val="2849006030"/>
              </p:ext>
            </p:extLst>
          </p:nvPr>
        </p:nvGraphicFramePr>
        <p:xfrm>
          <a:off x="703002" y="4149080"/>
          <a:ext cx="3744416" cy="2520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3 Gráfico"/>
          <p:cNvGraphicFramePr>
            <a:graphicFrameLocks/>
          </p:cNvGraphicFramePr>
          <p:nvPr>
            <p:extLst>
              <p:ext uri="{D42A27DB-BD31-4B8C-83A1-F6EECF244321}">
                <p14:modId xmlns:p14="http://schemas.microsoft.com/office/powerpoint/2010/main" val="2809816857"/>
              </p:ext>
            </p:extLst>
          </p:nvPr>
        </p:nvGraphicFramePr>
        <p:xfrm>
          <a:off x="4499992" y="4111732"/>
          <a:ext cx="4109071" cy="25203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928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453552887"/>
              </p:ext>
            </p:extLst>
          </p:nvPr>
        </p:nvGraphicFramePr>
        <p:xfrm>
          <a:off x="670996" y="1672928"/>
          <a:ext cx="8293495" cy="4492376"/>
        </p:xfrm>
        <a:graphic>
          <a:graphicData uri="http://schemas.openxmlformats.org/drawingml/2006/table">
            <a:tbl>
              <a:tblPr firstRow="1" bandRow="1">
                <a:effectLst/>
                <a:tableStyleId>{5C22544A-7EE6-4342-B048-85BDC9FD1C3A}</a:tableStyleId>
              </a:tblPr>
              <a:tblGrid>
                <a:gridCol w="1884780">
                  <a:extLst>
                    <a:ext uri="{9D8B030D-6E8A-4147-A177-3AD203B41FA5}">
                      <a16:colId xmlns:a16="http://schemas.microsoft.com/office/drawing/2014/main" xmlns="" val="20000"/>
                    </a:ext>
                  </a:extLst>
                </a:gridCol>
                <a:gridCol w="297730"/>
                <a:gridCol w="494358">
                  <a:extLst>
                    <a:ext uri="{9D8B030D-6E8A-4147-A177-3AD203B41FA5}">
                      <a16:colId xmlns:a16="http://schemas.microsoft.com/office/drawing/2014/main" xmlns="" val="20001"/>
                    </a:ext>
                  </a:extLst>
                </a:gridCol>
                <a:gridCol w="2808312">
                  <a:extLst>
                    <a:ext uri="{9D8B030D-6E8A-4147-A177-3AD203B41FA5}">
                      <a16:colId xmlns:a16="http://schemas.microsoft.com/office/drawing/2014/main" xmlns="" val="20002"/>
                    </a:ext>
                  </a:extLst>
                </a:gridCol>
                <a:gridCol w="2808315">
                  <a:extLst>
                    <a:ext uri="{9D8B030D-6E8A-4147-A177-3AD203B41FA5}">
                      <a16:colId xmlns:a16="http://schemas.microsoft.com/office/drawing/2014/main" xmlns="" val="2543027504"/>
                    </a:ext>
                  </a:extLst>
                </a:gridCol>
              </a:tblGrid>
              <a:tr h="1108600">
                <a:tc gridSpan="5">
                  <a:txBody>
                    <a:bodyPr/>
                    <a:lstStyle/>
                    <a:p>
                      <a:pPr marL="0" marR="0" indent="0" algn="just" defTabSz="914400" rtl="0" eaLnBrk="1" fontAlgn="auto" latinLnBrk="0" hangingPunct="1">
                        <a:lnSpc>
                          <a:spcPct val="110000"/>
                        </a:lnSpc>
                        <a:spcBef>
                          <a:spcPts val="0"/>
                        </a:spcBef>
                        <a:spcAft>
                          <a:spcPts val="0"/>
                        </a:spcAft>
                        <a:buClrTx/>
                        <a:buSzTx/>
                        <a:buFontTx/>
                        <a:buNone/>
                        <a:tabLst/>
                        <a:defRPr/>
                      </a:pPr>
                      <a:r>
                        <a:rPr lang="es-MX" sz="1050" b="0" baseline="0" dirty="0">
                          <a:solidFill>
                            <a:srgbClr val="3D2E32"/>
                          </a:solidFill>
                          <a:latin typeface="Montserrat Light" pitchFamily="50" charset="0"/>
                        </a:rPr>
                        <a:t>A través de las acciones realizadas durante el ejercicio fiscal </a:t>
                      </a:r>
                      <a:r>
                        <a:rPr lang="es-MX" sz="1050" b="0" baseline="0" dirty="0" smtClean="0">
                          <a:solidFill>
                            <a:srgbClr val="3D2E32"/>
                          </a:solidFill>
                          <a:latin typeface="Montserrat Light" pitchFamily="50" charset="0"/>
                        </a:rPr>
                        <a:t>2020 </a:t>
                      </a:r>
                      <a:r>
                        <a:rPr lang="es-MX" sz="1050" b="0" baseline="0" dirty="0">
                          <a:solidFill>
                            <a:srgbClr val="3D2E32"/>
                          </a:solidFill>
                          <a:latin typeface="Montserrat Light" pitchFamily="50" charset="0"/>
                        </a:rPr>
                        <a:t>se busca brindarle una mejor calidad de vida a las personas que se encuentran en un estado de vulnerabilidad por carencias sociales, por lo que de acuerdo a los resultados de la medición de la pobreza </a:t>
                      </a:r>
                      <a:r>
                        <a:rPr lang="es-MX" sz="1050" b="0" baseline="0" dirty="0" smtClean="0">
                          <a:solidFill>
                            <a:srgbClr val="3D2E32"/>
                          </a:solidFill>
                          <a:latin typeface="Montserrat Light" pitchFamily="50" charset="0"/>
                        </a:rPr>
                        <a:t>2020, </a:t>
                      </a:r>
                      <a:r>
                        <a:rPr lang="es-MX" sz="1050" b="0" baseline="0" dirty="0">
                          <a:solidFill>
                            <a:srgbClr val="3D2E32"/>
                          </a:solidFill>
                          <a:latin typeface="Montserrat Light" pitchFamily="50" charset="0"/>
                        </a:rPr>
                        <a:t>el 30.9% de la población Sinaloense vivía en situación de pobreza, es decir, </a:t>
                      </a:r>
                      <a:r>
                        <a:rPr lang="es-MX" sz="1050" b="0" baseline="0" dirty="0" smtClean="0">
                          <a:solidFill>
                            <a:srgbClr val="3D2E32"/>
                          </a:solidFill>
                          <a:latin typeface="Montserrat Light" pitchFamily="50" charset="0"/>
                        </a:rPr>
                        <a:t>975,940 </a:t>
                      </a:r>
                      <a:r>
                        <a:rPr lang="es-MX" sz="1050" b="0" baseline="0" dirty="0">
                          <a:solidFill>
                            <a:srgbClr val="3D2E32"/>
                          </a:solidFill>
                          <a:latin typeface="Montserrat Light" pitchFamily="50" charset="0"/>
                        </a:rPr>
                        <a:t>personas aproximadamente, de los cuales el 28.2% cerca de </a:t>
                      </a:r>
                      <a:r>
                        <a:rPr lang="es-MX" sz="1050" b="0" baseline="0" dirty="0" smtClean="0">
                          <a:solidFill>
                            <a:srgbClr val="3D2E32"/>
                          </a:solidFill>
                          <a:latin typeface="Montserrat Light" pitchFamily="50" charset="0"/>
                        </a:rPr>
                        <a:t>890,200 </a:t>
                      </a:r>
                      <a:r>
                        <a:rPr lang="es-MX" sz="1050" b="0" baseline="0" dirty="0">
                          <a:solidFill>
                            <a:srgbClr val="3D2E32"/>
                          </a:solidFill>
                          <a:latin typeface="Montserrat Light" pitchFamily="50" charset="0"/>
                        </a:rPr>
                        <a:t>personas estaba en situación de pobreza moderada, mientras que el 2.7% de la población alrededor de </a:t>
                      </a:r>
                      <a:r>
                        <a:rPr lang="es-MX" sz="1050" b="0" baseline="0" dirty="0" smtClean="0">
                          <a:solidFill>
                            <a:srgbClr val="3D2E32"/>
                          </a:solidFill>
                          <a:latin typeface="Montserrat Light" pitchFamily="50" charset="0"/>
                        </a:rPr>
                        <a:t>85,230 </a:t>
                      </a:r>
                      <a:r>
                        <a:rPr lang="es-MX" sz="1050" b="0" baseline="0" dirty="0">
                          <a:solidFill>
                            <a:srgbClr val="3D2E32"/>
                          </a:solidFill>
                          <a:latin typeface="Montserrat Light" pitchFamily="50" charset="0"/>
                        </a:rPr>
                        <a:t>personas se encontraban en situación de pobreza extrema.</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hMerge="1">
                  <a:txBody>
                    <a:bodyPr/>
                    <a:lstStyle/>
                    <a:p>
                      <a:endParaRPr lang="es-MX"/>
                    </a:p>
                  </a:txBody>
                  <a:tcPr>
                    <a:lnL w="12700" cmpd="sng">
                      <a:noFill/>
                    </a:ln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48639">
                <a:tc gridSpan="3">
                  <a:txBody>
                    <a:bodyPr/>
                    <a:lstStyle/>
                    <a:p>
                      <a:pPr algn="ctr"/>
                      <a:r>
                        <a:rPr lang="es-MX" sz="1000" b="1" baseline="0" dirty="0">
                          <a:solidFill>
                            <a:schemeClr val="bg1"/>
                          </a:solidFill>
                          <a:effectLst>
                            <a:outerShdw blurRad="38100" dist="38100" dir="2700000" algn="tl">
                              <a:srgbClr val="000000">
                                <a:alpha val="43137"/>
                              </a:srgbClr>
                            </a:outerShdw>
                          </a:effectLst>
                          <a:latin typeface="Montserrat Light" pitchFamily="50" charset="0"/>
                        </a:rPr>
                        <a:t>Cobertura</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tc hMerge="1">
                  <a:txBody>
                    <a:bodyPr/>
                    <a:lstStyle/>
                    <a:p>
                      <a:endParaRPr lang="es-MX"/>
                    </a:p>
                  </a:txBody>
                  <a:tcPr>
                    <a:lnL w="28575" cap="flat" cmpd="sng" algn="ctr">
                      <a:solidFill>
                        <a:schemeClr val="bg1"/>
                      </a:solidFill>
                      <a:prstDash val="solid"/>
                      <a:round/>
                      <a:headEnd type="none" w="med" len="med"/>
                      <a:tailEnd type="none" w="med" len="med"/>
                    </a:lnL>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Indicador de la Cobertura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Evolución de la Cobertura</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a16="http://schemas.microsoft.com/office/drawing/2014/main" xmlns="" val="10002"/>
                  </a:ext>
                </a:extLst>
              </a:tr>
              <a:tr h="248639">
                <a:tc gridSpan="2">
                  <a:txBody>
                    <a:bodyPr/>
                    <a:lstStyle/>
                    <a:p>
                      <a:pPr algn="just"/>
                      <a:r>
                        <a:rPr lang="es-MX" sz="1000" b="0" dirty="0" smtClean="0">
                          <a:solidFill>
                            <a:srgbClr val="3D2E32"/>
                          </a:solidFill>
                          <a:latin typeface="Montserrat Light" pitchFamily="50" charset="0"/>
                        </a:rPr>
                        <a:t>Municipios</a:t>
                      </a:r>
                      <a:endParaRPr lang="es-MX" sz="1000" b="0" dirty="0">
                        <a:solidFill>
                          <a:srgbClr val="3D2E32"/>
                        </a:solidFill>
                        <a:latin typeface="Montserrat Light" pitchFamily="50" charset="0"/>
                      </a:endParaRPr>
                    </a:p>
                  </a:txBody>
                  <a:tcPr anchor="ctr">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a:txBody>
                    <a:bodyPr/>
                    <a:lstStyle/>
                    <a:p>
                      <a:pPr algn="just"/>
                      <a:r>
                        <a:rPr lang="es-MX" sz="1000" b="0" dirty="0" smtClean="0">
                          <a:solidFill>
                            <a:srgbClr val="3D2E32"/>
                          </a:solidFill>
                          <a:latin typeface="Montserrat Light" pitchFamily="50" charset="0"/>
                        </a:rPr>
                        <a:t>18</a:t>
                      </a:r>
                      <a:endParaRPr lang="es-MX" sz="1000" b="0" dirty="0">
                        <a:solidFill>
                          <a:srgbClr val="3D2E32"/>
                        </a:solidFill>
                        <a:latin typeface="Montserrat Light" pitchFamily="50" charset="0"/>
                      </a:endParaRP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rowSpan="8">
                  <a:txBody>
                    <a:bodyPr/>
                    <a:lstStyle/>
                    <a:p>
                      <a:pPr algn="ctr"/>
                      <a:endParaRPr lang="es-MX" sz="1000" b="1" dirty="0">
                        <a:solidFill>
                          <a:srgbClr val="3D2E32"/>
                        </a:solidFill>
                        <a:latin typeface="Montserrat Light" pitchFamily="50"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rowSpan="8">
                  <a:txBody>
                    <a:bodyPr/>
                    <a:lstStyle/>
                    <a:p>
                      <a:pPr algn="ctr"/>
                      <a:endParaRPr lang="es-MX" sz="1000" b="1" dirty="0">
                        <a:solidFill>
                          <a:srgbClr val="3D2E32"/>
                        </a:solidFill>
                        <a:latin typeface="Montserrat Light" pitchFamily="50"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a16="http://schemas.microsoft.com/office/drawing/2014/main" xmlns="" val="10003"/>
                  </a:ext>
                </a:extLst>
              </a:tr>
              <a:tr h="288081">
                <a:tc gridSpan="3">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Cuantificación</a:t>
                      </a:r>
                      <a:r>
                        <a:rPr lang="es-MX" sz="1000" b="1" baseline="0" dirty="0">
                          <a:solidFill>
                            <a:schemeClr val="bg1"/>
                          </a:solidFill>
                          <a:effectLst>
                            <a:outerShdw blurRad="38100" dist="38100" dir="2700000" algn="tl">
                              <a:srgbClr val="000000">
                                <a:alpha val="43137"/>
                              </a:srgbClr>
                            </a:outerShdw>
                          </a:effectLst>
                          <a:latin typeface="Montserrat Light" pitchFamily="50" charset="0"/>
                        </a:rPr>
                        <a:t> de Poblaciones</a:t>
                      </a:r>
                      <a:endParaRPr lang="es-MX" sz="1000" b="1" dirty="0">
                        <a:solidFill>
                          <a:schemeClr val="bg1"/>
                        </a:solidFill>
                        <a:effectLst>
                          <a:outerShdw blurRad="38100" dist="38100" dir="2700000" algn="tl">
                            <a:srgbClr val="000000">
                              <a:alpha val="43137"/>
                            </a:srgbClr>
                          </a:outerShdw>
                        </a:effectLst>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tc hMerge="1">
                  <a:txBody>
                    <a:bodyPr/>
                    <a:lstStyle/>
                    <a:p>
                      <a:endParaRPr lang="es-MX"/>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vMerge="1">
                  <a:txBody>
                    <a:bodyPr/>
                    <a:lstStyle/>
                    <a:p>
                      <a:endParaRPr lang="es-MX"/>
                    </a:p>
                  </a:txBody>
                  <a:tcPr>
                    <a:lnL w="28575" cap="flat" cmpd="sng" algn="ctr">
                      <a:solidFill>
                        <a:schemeClr val="bg1"/>
                      </a:solidFill>
                      <a:prstDash val="solid"/>
                      <a:round/>
                      <a:headEnd type="none" w="med" len="med"/>
                      <a:tailEnd type="none" w="med" len="med"/>
                    </a:lnL>
                    <a:lnT w="12700" cmpd="sng">
                      <a:noFill/>
                    </a:lnT>
                  </a:tcPr>
                </a:tc>
                <a:tc vMerge="1">
                  <a:txBody>
                    <a:bodyPr/>
                    <a:lstStyle/>
                    <a:p>
                      <a:endParaRPr lang="es-MX"/>
                    </a:p>
                  </a:txBody>
                  <a:tcPr/>
                </a:tc>
                <a:extLst>
                  <a:ext uri="{0D108BD9-81ED-4DB2-BD59-A6C34878D82A}">
                    <a16:rowId xmlns:a16="http://schemas.microsoft.com/office/drawing/2014/main" xmlns="" val="10007"/>
                  </a:ext>
                </a:extLst>
              </a:tr>
              <a:tr h="474488">
                <a:tc>
                  <a:txBody>
                    <a:bodyPr/>
                    <a:lstStyle/>
                    <a:p>
                      <a:pPr algn="ctr"/>
                      <a:r>
                        <a:rPr lang="es-MX" sz="1000" b="0" dirty="0">
                          <a:solidFill>
                            <a:srgbClr val="3D2E32"/>
                          </a:solidFill>
                          <a:latin typeface="Montserrat Light" pitchFamily="50" charset="0"/>
                        </a:rPr>
                        <a:t>Unidad de Medida </a:t>
                      </a:r>
                    </a:p>
                    <a:p>
                      <a:pPr algn="ctr"/>
                      <a:r>
                        <a:rPr lang="es-MX" sz="1000" b="0" dirty="0" smtClean="0">
                          <a:solidFill>
                            <a:srgbClr val="3D2E32"/>
                          </a:solidFill>
                          <a:latin typeface="Montserrat Light" pitchFamily="50" charset="0"/>
                        </a:rPr>
                        <a:t>PA</a:t>
                      </a:r>
                      <a:endParaRPr lang="es-MX" sz="1000" b="0" dirty="0">
                        <a:solidFill>
                          <a:srgbClr val="3D2E32"/>
                        </a:solidFill>
                        <a:latin typeface="Montserrat Light" pitchFamily="50" charset="0"/>
                      </a:endParaRPr>
                    </a:p>
                  </a:txBody>
                  <a:tcPr anchor="ctr">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a:txBody>
                    <a:bodyPr/>
                    <a:lstStyle/>
                    <a:p>
                      <a:pPr algn="ctr"/>
                      <a:r>
                        <a:rPr lang="es-MX" sz="1000" b="0" dirty="0" smtClean="0">
                          <a:solidFill>
                            <a:srgbClr val="3D2E32"/>
                          </a:solidFill>
                          <a:latin typeface="Montserrat Light" pitchFamily="50" charset="0"/>
                        </a:rPr>
                        <a:t>Personas</a:t>
                      </a:r>
                      <a:endParaRPr lang="es-MX" sz="1000" b="0" dirty="0">
                        <a:solidFill>
                          <a:srgbClr val="3D2E32"/>
                        </a:solidFill>
                        <a:latin typeface="Montserrat Light" pitchFamily="50" charset="0"/>
                      </a:endParaRP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pPr algn="ctr"/>
                      <a:endParaRPr lang="es-MX" sz="1000" b="0" dirty="0">
                        <a:solidFill>
                          <a:srgbClr val="3D2E32"/>
                        </a:solidFill>
                        <a:latin typeface="Montserrat Light" pitchFamily="50" charset="0"/>
                      </a:endParaRP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08"/>
                  </a:ext>
                </a:extLst>
              </a:tr>
              <a:tr h="288081">
                <a:tc gridSpan="3">
                  <a:txBody>
                    <a:bodyPr/>
                    <a:lstStyle/>
                    <a:p>
                      <a:pPr algn="ctr"/>
                      <a:r>
                        <a:rPr lang="es-MX" sz="1000" b="1" i="0" dirty="0">
                          <a:solidFill>
                            <a:srgbClr val="3D2E32"/>
                          </a:solidFill>
                          <a:effectLst>
                            <a:outerShdw blurRad="38100" dist="38100" dir="2700000" algn="tl">
                              <a:srgbClr val="000000">
                                <a:alpha val="43137"/>
                              </a:srgbClr>
                            </a:outerShdw>
                          </a:effectLst>
                          <a:latin typeface="Montserrat Light" pitchFamily="50" charset="0"/>
                        </a:rPr>
                        <a:t>Valor año </a:t>
                      </a:r>
                      <a:r>
                        <a:rPr lang="es-MX" sz="1000" b="1" i="0" dirty="0" smtClean="0">
                          <a:solidFill>
                            <a:srgbClr val="3D2E32"/>
                          </a:solidFill>
                          <a:effectLst>
                            <a:outerShdw blurRad="38100" dist="38100" dir="2700000" algn="tl">
                              <a:srgbClr val="000000">
                                <a:alpha val="43137"/>
                              </a:srgbClr>
                            </a:outerShdw>
                          </a:effectLst>
                          <a:latin typeface="Montserrat Light" pitchFamily="50" charset="0"/>
                        </a:rPr>
                        <a:t>anterior</a:t>
                      </a:r>
                      <a:r>
                        <a:rPr lang="es-MX" sz="1000" b="1" i="0" baseline="0" dirty="0" smtClean="0">
                          <a:solidFill>
                            <a:srgbClr val="3D2E32"/>
                          </a:solidFill>
                          <a:effectLst>
                            <a:outerShdw blurRad="38100" dist="38100" dir="2700000" algn="tl">
                              <a:srgbClr val="000000">
                                <a:alpha val="43137"/>
                              </a:srgbClr>
                            </a:outerShdw>
                          </a:effectLst>
                          <a:latin typeface="Montserrat Light" pitchFamily="50" charset="0"/>
                        </a:rPr>
                        <a:t> (</a:t>
                      </a:r>
                      <a:r>
                        <a:rPr lang="es-MX" sz="1000" b="1" i="1" baseline="0" dirty="0" smtClean="0">
                          <a:solidFill>
                            <a:srgbClr val="3D2E32"/>
                          </a:solidFill>
                          <a:effectLst>
                            <a:outerShdw blurRad="38100" dist="38100" dir="2700000" algn="tl">
                              <a:srgbClr val="000000">
                                <a:alpha val="43137"/>
                              </a:srgbClr>
                            </a:outerShdw>
                          </a:effectLst>
                          <a:latin typeface="Montserrat Light" pitchFamily="50" charset="0"/>
                        </a:rPr>
                        <a:t>2020</a:t>
                      </a:r>
                      <a:r>
                        <a:rPr lang="es-MX" sz="1000" b="1" i="0" baseline="0" dirty="0" smtClean="0">
                          <a:solidFill>
                            <a:srgbClr val="3D2E32"/>
                          </a:solidFill>
                          <a:effectLst>
                            <a:outerShdw blurRad="38100" dist="38100" dir="2700000" algn="tl">
                              <a:srgbClr val="000000">
                                <a:alpha val="43137"/>
                              </a:srgbClr>
                            </a:outerShdw>
                          </a:effectLst>
                          <a:latin typeface="Montserrat Light" pitchFamily="50" charset="0"/>
                        </a:rPr>
                        <a:t>)</a:t>
                      </a:r>
                      <a:endParaRPr lang="es-MX" sz="1000" b="1" i="0" dirty="0">
                        <a:solidFill>
                          <a:srgbClr val="3D2E32"/>
                        </a:solidFill>
                        <a:effectLst>
                          <a:outerShdw blurRad="38100" dist="38100" dir="2700000" algn="tl">
                            <a:srgbClr val="000000">
                              <a:alpha val="43137"/>
                            </a:srgbClr>
                          </a:outerShdw>
                        </a:effectLst>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hMerge="1">
                  <a:txBody>
                    <a:bodyPr/>
                    <a:lstStyle/>
                    <a:p>
                      <a:endParaRPr lang="es-MX"/>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09"/>
                  </a:ext>
                </a:extLst>
              </a:tr>
              <a:tr h="471639">
                <a:tc>
                  <a:txBody>
                    <a:bodyPr/>
                    <a:lstStyle/>
                    <a:p>
                      <a:pPr algn="l"/>
                      <a:r>
                        <a:rPr lang="es-MX" sz="1000" b="0" dirty="0">
                          <a:solidFill>
                            <a:srgbClr val="3D2E32"/>
                          </a:solidFill>
                          <a:latin typeface="Montserrat Light" pitchFamily="50" charset="0"/>
                        </a:rPr>
                        <a:t>Población</a:t>
                      </a:r>
                      <a:r>
                        <a:rPr lang="es-MX" sz="1000" b="0" baseline="0" dirty="0">
                          <a:solidFill>
                            <a:srgbClr val="3D2E32"/>
                          </a:solidFill>
                          <a:latin typeface="Montserrat Light" pitchFamily="50" charset="0"/>
                        </a:rPr>
                        <a:t> Potencial (</a:t>
                      </a:r>
                      <a:r>
                        <a:rPr lang="es-MX" sz="1000" b="0" i="1" baseline="0" dirty="0">
                          <a:solidFill>
                            <a:srgbClr val="3D2E32"/>
                          </a:solidFill>
                          <a:latin typeface="Montserrat Light" pitchFamily="50" charset="0"/>
                        </a:rPr>
                        <a:t>PP</a:t>
                      </a:r>
                      <a:r>
                        <a:rPr lang="es-MX" sz="1000" b="0" baseline="0" dirty="0">
                          <a:solidFill>
                            <a:srgbClr val="3D2E32"/>
                          </a:solidFill>
                          <a:latin typeface="Montserrat Light" pitchFamily="50" charset="0"/>
                        </a:rPr>
                        <a:t>)   </a:t>
                      </a:r>
                      <a:endParaRPr lang="es-MX" sz="1000" b="0" dirty="0">
                        <a:solidFill>
                          <a:srgbClr val="3D2E32"/>
                        </a:solidFill>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a:txBody>
                    <a:bodyPr/>
                    <a:lstStyle/>
                    <a:p>
                      <a:pPr algn="l"/>
                      <a:r>
                        <a:rPr lang="es-MX" sz="1050" b="1" dirty="0" smtClean="0">
                          <a:solidFill>
                            <a:srgbClr val="3D2E32"/>
                          </a:solidFill>
                          <a:latin typeface="Montserrat Light" pitchFamily="50" charset="0"/>
                        </a:rPr>
                        <a:t>975,400</a:t>
                      </a:r>
                      <a:endParaRPr lang="es-MX" sz="1050" b="1" dirty="0">
                        <a:solidFill>
                          <a:srgbClr val="3D2E32"/>
                        </a:solidFill>
                        <a:latin typeface="Montserrat Light" pitchFamily="50"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pPr algn="l"/>
                      <a:endParaRPr lang="es-MX" sz="1050" b="1"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10"/>
                  </a:ext>
                </a:extLst>
              </a:tr>
              <a:tr h="278402">
                <a:tc>
                  <a:txBody>
                    <a:bodyPr/>
                    <a:lstStyle/>
                    <a:p>
                      <a:pPr algn="l"/>
                      <a:r>
                        <a:rPr lang="es-MX" sz="1000" b="0" dirty="0">
                          <a:solidFill>
                            <a:srgbClr val="3D2E32"/>
                          </a:solidFill>
                          <a:latin typeface="Montserrat Light" pitchFamily="50" charset="0"/>
                        </a:rPr>
                        <a:t>Población Objetivo (</a:t>
                      </a:r>
                      <a:r>
                        <a:rPr lang="es-MX" sz="1000" b="0" i="1" dirty="0">
                          <a:solidFill>
                            <a:srgbClr val="3D2E32"/>
                          </a:solidFill>
                          <a:latin typeface="Montserrat Light" pitchFamily="50" charset="0"/>
                        </a:rPr>
                        <a:t>PO</a:t>
                      </a:r>
                      <a:r>
                        <a:rPr lang="es-MX" sz="1000" b="0" dirty="0">
                          <a:solidFill>
                            <a:srgbClr val="3D2E32"/>
                          </a:solidFill>
                          <a:latin typeface="Montserrat Light" pitchFamily="50" charset="0"/>
                        </a:rPr>
                        <a:t>)</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a:txBody>
                    <a:bodyPr/>
                    <a:lstStyle/>
                    <a:p>
                      <a:pPr marL="0" algn="l" defTabSz="914400" rtl="0" eaLnBrk="1" latinLnBrk="0" hangingPunct="1"/>
                      <a:r>
                        <a:rPr lang="es-MX" sz="1050" b="1" kern="1200" dirty="0" smtClean="0">
                          <a:solidFill>
                            <a:srgbClr val="3D2E32"/>
                          </a:solidFill>
                          <a:latin typeface="Montserrat Light" pitchFamily="50" charset="0"/>
                          <a:ea typeface="+mn-ea"/>
                          <a:cs typeface="+mn-cs"/>
                        </a:rPr>
                        <a:t>866,826*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pPr algn="l"/>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11"/>
                  </a:ext>
                </a:extLst>
              </a:tr>
              <a:tr h="404947">
                <a:tc>
                  <a:txBody>
                    <a:bodyPr/>
                    <a:lstStyle/>
                    <a:p>
                      <a:pPr algn="l"/>
                      <a:r>
                        <a:rPr lang="es-MX" sz="1000" b="0" dirty="0">
                          <a:solidFill>
                            <a:srgbClr val="3D2E32"/>
                          </a:solidFill>
                          <a:latin typeface="Montserrat Light" pitchFamily="50" charset="0"/>
                        </a:rPr>
                        <a:t>Población Atendida (</a:t>
                      </a:r>
                      <a:r>
                        <a:rPr lang="es-MX" sz="1000" b="0" i="1" dirty="0">
                          <a:solidFill>
                            <a:srgbClr val="3D2E32"/>
                          </a:solidFill>
                          <a:latin typeface="Montserrat Light" pitchFamily="50" charset="0"/>
                        </a:rPr>
                        <a:t>PA</a:t>
                      </a:r>
                      <a:r>
                        <a:rPr lang="es-MX" sz="1000" b="0" dirty="0">
                          <a:solidFill>
                            <a:srgbClr val="3D2E32"/>
                          </a:solidFill>
                          <a:latin typeface="Montserrat Light" pitchFamily="50" charset="0"/>
                        </a:rPr>
                        <a:t>)</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a:txBody>
                    <a:bodyPr/>
                    <a:lstStyle/>
                    <a:p>
                      <a:r>
                        <a:rPr lang="es-MX" sz="1050" b="1" kern="1200" dirty="0" smtClean="0">
                          <a:solidFill>
                            <a:srgbClr val="3D2E32"/>
                          </a:solidFill>
                          <a:latin typeface="Montserrat Light" pitchFamily="50" charset="0"/>
                          <a:ea typeface="+mn-ea"/>
                          <a:cs typeface="+mn-cs"/>
                        </a:rPr>
                        <a:t>318,993</a:t>
                      </a:r>
                      <a:endParaRPr lang="es-MX" sz="1050" b="1" kern="1200" dirty="0">
                        <a:solidFill>
                          <a:srgbClr val="3D2E32"/>
                        </a:solidFill>
                        <a:latin typeface="Montserrat Light" pitchFamily="50" charset="0"/>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12"/>
                  </a:ext>
                </a:extLst>
              </a:tr>
              <a:tr h="680860">
                <a:tc>
                  <a:txBody>
                    <a:bodyPr/>
                    <a:lstStyle/>
                    <a:p>
                      <a:pPr algn="l"/>
                      <a:r>
                        <a:rPr lang="es-MX" sz="1000" b="0" dirty="0">
                          <a:solidFill>
                            <a:srgbClr val="3D2E32"/>
                          </a:solidFill>
                          <a:latin typeface="Montserrat Light" pitchFamily="50" charset="0"/>
                        </a:rPr>
                        <a:t>Población Atendida /                Población Objetivo</a:t>
                      </a:r>
                    </a:p>
                    <a:p>
                      <a:pPr algn="l"/>
                      <a:endParaRPr lang="es-MX" sz="1000" b="0" dirty="0">
                        <a:solidFill>
                          <a:srgbClr val="3D2E32"/>
                        </a:solidFill>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gridSpan="2">
                  <a:txBody>
                    <a:bodyPr/>
                    <a:lstStyle/>
                    <a:p>
                      <a:r>
                        <a:rPr lang="es-MX" sz="1050" b="1" kern="1200" dirty="0" smtClean="0">
                          <a:solidFill>
                            <a:srgbClr val="3D2E32"/>
                          </a:solidFill>
                          <a:latin typeface="Montserrat Light" pitchFamily="50" charset="0"/>
                          <a:ea typeface="+mn-ea"/>
                          <a:cs typeface="+mn-cs"/>
                        </a:rPr>
                        <a:t>0.37%</a:t>
                      </a:r>
                      <a:endParaRPr lang="es-MX" sz="1050" b="1" kern="1200" dirty="0">
                        <a:solidFill>
                          <a:srgbClr val="3D2E32"/>
                        </a:solidFill>
                        <a:latin typeface="Montserrat Light" pitchFamily="50" charset="0"/>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MX" sz="10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13"/>
                  </a:ext>
                </a:extLst>
              </a:tr>
            </a:tbl>
          </a:graphicData>
        </a:graphic>
      </p:graphicFrame>
      <p:sp>
        <p:nvSpPr>
          <p:cNvPr id="4" name="3 Pentágono"/>
          <p:cNvSpPr/>
          <p:nvPr/>
        </p:nvSpPr>
        <p:spPr>
          <a:xfrm rot="5400000">
            <a:off x="-2196636" y="3951252"/>
            <a:ext cx="5040264"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3</a:t>
            </a:r>
          </a:p>
        </p:txBody>
      </p:sp>
      <p:sp>
        <p:nvSpPr>
          <p:cNvPr id="6" name="5 CuadroTexto"/>
          <p:cNvSpPr txBox="1"/>
          <p:nvPr/>
        </p:nvSpPr>
        <p:spPr>
          <a:xfrm rot="16200000">
            <a:off x="-156348" y="3530737"/>
            <a:ext cx="9596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Cobertura</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 la Cobertura</a:t>
            </a:r>
          </a:p>
        </p:txBody>
      </p:sp>
      <p:sp>
        <p:nvSpPr>
          <p:cNvPr id="8" name="CuadroTexto 7">
            <a:extLst>
              <a:ext uri="{FF2B5EF4-FFF2-40B4-BE49-F238E27FC236}">
                <a16:creationId xmlns:a16="http://schemas.microsoft.com/office/drawing/2014/main" xmlns="" id="{B4DFA67A-098B-4B16-9992-0E7CFEA4AD57}"/>
              </a:ext>
            </a:extLst>
          </p:cNvPr>
          <p:cNvSpPr txBox="1"/>
          <p:nvPr/>
        </p:nvSpPr>
        <p:spPr>
          <a:xfrm>
            <a:off x="638486" y="6464949"/>
            <a:ext cx="8037969" cy="492443"/>
          </a:xfrm>
          <a:prstGeom prst="rect">
            <a:avLst/>
          </a:prstGeom>
          <a:noFill/>
        </p:spPr>
        <p:txBody>
          <a:bodyPr wrap="square" rtlCol="0">
            <a:spAutoFit/>
          </a:bodyPr>
          <a:lstStyle/>
          <a:p>
            <a:r>
              <a:rPr lang="es-MX" sz="800" b="0" dirty="0">
                <a:solidFill>
                  <a:srgbClr val="3D2E32"/>
                </a:solidFill>
                <a:latin typeface="Montserrat Light" pitchFamily="50" charset="0"/>
              </a:rPr>
              <a:t>*Estimaciones del Coneval de el Modelo Estadístico 2015 para la continuidad del MCS-ENIGH y la encuesta intercensal 2015.</a:t>
            </a:r>
          </a:p>
          <a:p>
            <a:endParaRPr lang="es-MX" dirty="0"/>
          </a:p>
        </p:txBody>
      </p:sp>
      <p:sp>
        <p:nvSpPr>
          <p:cNvPr id="13" name="CuadroTexto 12">
            <a:extLst>
              <a:ext uri="{FF2B5EF4-FFF2-40B4-BE49-F238E27FC236}">
                <a16:creationId xmlns:a16="http://schemas.microsoft.com/office/drawing/2014/main" xmlns="" id="{03233ECC-3B1C-4178-936C-D32A056C913E}"/>
              </a:ext>
            </a:extLst>
          </p:cNvPr>
          <p:cNvSpPr txBox="1"/>
          <p:nvPr/>
        </p:nvSpPr>
        <p:spPr>
          <a:xfrm>
            <a:off x="6156176" y="3055933"/>
            <a:ext cx="2826826" cy="3469411"/>
          </a:xfrm>
          <a:prstGeom prst="rect">
            <a:avLst/>
          </a:prstGeom>
          <a:noFill/>
        </p:spPr>
        <p:txBody>
          <a:bodyPr wrap="square" rtlCol="0">
            <a:spAutoFit/>
          </a:bodyPr>
          <a:lstStyle/>
          <a:p>
            <a:pPr algn="just">
              <a:lnSpc>
                <a:spcPct val="110000"/>
              </a:lnSpc>
            </a:pPr>
            <a:r>
              <a:rPr lang="es-MX" sz="1050" dirty="0">
                <a:latin typeface="Montserrat Light" panose="00000400000000000000" pitchFamily="50" charset="0"/>
              </a:rPr>
              <a:t>Para el ejercicio fiscal </a:t>
            </a:r>
            <a:r>
              <a:rPr lang="es-MX" sz="1050" dirty="0" smtClean="0">
                <a:latin typeface="Montserrat Light" panose="00000400000000000000" pitchFamily="50" charset="0"/>
              </a:rPr>
              <a:t>2020, </a:t>
            </a:r>
            <a:r>
              <a:rPr lang="es-MX" sz="1050" dirty="0">
                <a:latin typeface="Montserrat Light" panose="00000400000000000000" pitchFamily="50" charset="0"/>
              </a:rPr>
              <a:t>y de acuerdo a las normas y lineamientos del </a:t>
            </a:r>
            <a:r>
              <a:rPr lang="es-MX" sz="1050" dirty="0" smtClean="0">
                <a:latin typeface="Montserrat Light" panose="00000400000000000000" pitchFamily="50" charset="0"/>
              </a:rPr>
              <a:t>FISE en </a:t>
            </a:r>
            <a:r>
              <a:rPr lang="es-MX" sz="1050" dirty="0">
                <a:latin typeface="Montserrat Light" panose="00000400000000000000" pitchFamily="50" charset="0"/>
              </a:rPr>
              <a:t>Sinaloa se a avanzado en la implementación de programas y proyectos que lleven al desarrollo del estado y con ello brindar beneficios a la población con el combate a la disminución de la pobreza moderada y extrema, es por eso que se han realizado obras de pavimentación, construcción de techo firme, construcción de línea y red de distribución de  energía eléctrica, mejoramiento de agua potable y construcción de red de alcantarillado por lo que se logro beneficiar </a:t>
            </a:r>
            <a:r>
              <a:rPr lang="es-MX" sz="1050" dirty="0" smtClean="0">
                <a:latin typeface="Montserrat Light" panose="00000400000000000000" pitchFamily="50" charset="0"/>
              </a:rPr>
              <a:t>a</a:t>
            </a:r>
            <a:r>
              <a:rPr lang="es-MX" sz="1050" b="1" dirty="0" smtClean="0">
                <a:latin typeface="Montserrat Light" panose="00000400000000000000" pitchFamily="50" charset="0"/>
              </a:rPr>
              <a:t> 318,993 </a:t>
            </a:r>
            <a:r>
              <a:rPr lang="es-MX" sz="1050" dirty="0" smtClean="0">
                <a:latin typeface="Montserrat Light" panose="00000400000000000000" pitchFamily="50" charset="0"/>
              </a:rPr>
              <a:t>personas </a:t>
            </a:r>
            <a:r>
              <a:rPr lang="es-MX" sz="1050" dirty="0">
                <a:latin typeface="Montserrat Light" panose="00000400000000000000" pitchFamily="50" charset="0"/>
              </a:rPr>
              <a:t>pertenecientes a comunidades con un nivel medio y alto de marginación.</a:t>
            </a:r>
          </a:p>
        </p:txBody>
      </p:sp>
      <p:sp>
        <p:nvSpPr>
          <p:cNvPr id="2" name="Marcador de número de diapositiva 1">
            <a:extLst>
              <a:ext uri="{FF2B5EF4-FFF2-40B4-BE49-F238E27FC236}">
                <a16:creationId xmlns:a16="http://schemas.microsoft.com/office/drawing/2014/main" xmlns="" id="{002CA962-82EE-41CD-8436-D6252B5059EE}"/>
              </a:ext>
            </a:extLst>
          </p:cNvPr>
          <p:cNvSpPr>
            <a:spLocks noGrp="1"/>
          </p:cNvSpPr>
          <p:nvPr>
            <p:ph type="sldNum" sz="quarter" idx="4"/>
          </p:nvPr>
        </p:nvSpPr>
        <p:spPr/>
        <p:txBody>
          <a:bodyPr/>
          <a:lstStyle/>
          <a:p>
            <a:fld id="{34762513-7D76-44F4-A4EB-02F5BA9AE113}" type="slidenum">
              <a:rPr lang="es-MX" smtClean="0"/>
              <a:t>3</a:t>
            </a:fld>
            <a:endParaRPr lang="es-MX" dirty="0"/>
          </a:p>
        </p:txBody>
      </p:sp>
      <p:sp>
        <p:nvSpPr>
          <p:cNvPr id="9" name="8 Título"/>
          <p:cNvSpPr>
            <a:spLocks noGrp="1"/>
          </p:cNvSpPr>
          <p:nvPr>
            <p:ph type="title"/>
          </p:nvPr>
        </p:nvSpPr>
        <p:spPr/>
        <p:txBody>
          <a:bodyPr/>
          <a:lstStyle/>
          <a:p>
            <a:r>
              <a:rPr lang="es-ES" dirty="0"/>
              <a:t>Fondo de Infraestructura Social  para las Entidades (FISE)</a:t>
            </a:r>
            <a:endParaRPr lang="es-MX" dirty="0"/>
          </a:p>
        </p:txBody>
      </p:sp>
      <p:graphicFrame>
        <p:nvGraphicFramePr>
          <p:cNvPr id="12" name="3 Gráfico"/>
          <p:cNvGraphicFramePr>
            <a:graphicFrameLocks/>
          </p:cNvGraphicFramePr>
          <p:nvPr>
            <p:extLst>
              <p:ext uri="{D42A27DB-BD31-4B8C-83A1-F6EECF244321}">
                <p14:modId xmlns:p14="http://schemas.microsoft.com/office/powerpoint/2010/main" val="3895998350"/>
              </p:ext>
            </p:extLst>
          </p:nvPr>
        </p:nvGraphicFramePr>
        <p:xfrm>
          <a:off x="3491880" y="3284984"/>
          <a:ext cx="2569095" cy="26878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52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105813283"/>
              </p:ext>
            </p:extLst>
          </p:nvPr>
        </p:nvGraphicFramePr>
        <p:xfrm>
          <a:off x="755913" y="1777536"/>
          <a:ext cx="8208914" cy="3745159"/>
        </p:xfrm>
        <a:graphic>
          <a:graphicData uri="http://schemas.openxmlformats.org/drawingml/2006/table">
            <a:tbl>
              <a:tblPr firstRow="1" bandRow="1">
                <a:effectLst/>
                <a:tableStyleId>{5C22544A-7EE6-4342-B048-85BDC9FD1C3A}</a:tableStyleId>
              </a:tblPr>
              <a:tblGrid>
                <a:gridCol w="4032111">
                  <a:extLst>
                    <a:ext uri="{9D8B030D-6E8A-4147-A177-3AD203B41FA5}">
                      <a16:colId xmlns:a16="http://schemas.microsoft.com/office/drawing/2014/main" xmlns="" val="20000"/>
                    </a:ext>
                  </a:extLst>
                </a:gridCol>
                <a:gridCol w="4176803">
                  <a:extLst>
                    <a:ext uri="{9D8B030D-6E8A-4147-A177-3AD203B41FA5}">
                      <a16:colId xmlns:a16="http://schemas.microsoft.com/office/drawing/2014/main" xmlns="" val="1876196941"/>
                    </a:ext>
                  </a:extLst>
                </a:gridCol>
              </a:tblGrid>
              <a:tr h="859376">
                <a:tc gridSpan="2">
                  <a:txBody>
                    <a:bodyPr/>
                    <a:lstStyle/>
                    <a:p>
                      <a:pPr algn="just">
                        <a:lnSpc>
                          <a:spcPct val="120000"/>
                        </a:lnSpc>
                      </a:pPr>
                      <a:r>
                        <a:rPr lang="es-MX" sz="1050" b="0" baseline="0" dirty="0" smtClean="0">
                          <a:solidFill>
                            <a:schemeClr val="tx1"/>
                          </a:solidFill>
                          <a:latin typeface="Montserrat Light" pitchFamily="50" charset="0"/>
                        </a:rPr>
                        <a:t>Durante el ejercicio 2020, el FISE realizó un total de </a:t>
                      </a:r>
                      <a:r>
                        <a:rPr lang="es-MX" sz="1050" b="1" baseline="0" dirty="0" smtClean="0">
                          <a:solidFill>
                            <a:schemeClr val="tx1"/>
                          </a:solidFill>
                          <a:latin typeface="Montserrat Light" pitchFamily="50" charset="0"/>
                        </a:rPr>
                        <a:t>55</a:t>
                      </a:r>
                      <a:r>
                        <a:rPr lang="es-MX" sz="1050" b="0" baseline="0" dirty="0" smtClean="0">
                          <a:solidFill>
                            <a:schemeClr val="tx1"/>
                          </a:solidFill>
                          <a:latin typeface="Montserrat Light" pitchFamily="50" charset="0"/>
                        </a:rPr>
                        <a:t> proyectos, de los cuales </a:t>
                      </a:r>
                      <a:r>
                        <a:rPr lang="es-MX" sz="1050" b="1" baseline="0" dirty="0" smtClean="0">
                          <a:solidFill>
                            <a:schemeClr val="tx1"/>
                          </a:solidFill>
                          <a:latin typeface="Montserrat Light" pitchFamily="50" charset="0"/>
                        </a:rPr>
                        <a:t>54</a:t>
                      </a:r>
                      <a:r>
                        <a:rPr lang="es-MX" sz="1050" b="0" baseline="0" dirty="0" smtClean="0">
                          <a:solidFill>
                            <a:schemeClr val="tx1"/>
                          </a:solidFill>
                          <a:latin typeface="Montserrat Light" pitchFamily="50" charset="0"/>
                        </a:rPr>
                        <a:t> fueron obras de servicios básicos, los anteriores, se dividen en </a:t>
                      </a:r>
                      <a:r>
                        <a:rPr lang="es-MX" sz="1050" b="1" baseline="0" dirty="0" smtClean="0">
                          <a:solidFill>
                            <a:schemeClr val="tx1"/>
                          </a:solidFill>
                          <a:latin typeface="Montserrat Light" pitchFamily="50" charset="0"/>
                        </a:rPr>
                        <a:t>24</a:t>
                      </a:r>
                      <a:r>
                        <a:rPr lang="es-MX" sz="1050" b="0" baseline="0" dirty="0" smtClean="0">
                          <a:solidFill>
                            <a:schemeClr val="tx1"/>
                          </a:solidFill>
                          <a:latin typeface="Montserrat Light" pitchFamily="50" charset="0"/>
                        </a:rPr>
                        <a:t> proyectos de agua potable, </a:t>
                      </a:r>
                      <a:r>
                        <a:rPr lang="es-MX" sz="1050" b="1" baseline="0" dirty="0" smtClean="0">
                          <a:solidFill>
                            <a:schemeClr val="tx1"/>
                          </a:solidFill>
                          <a:latin typeface="Montserrat Light" pitchFamily="50" charset="0"/>
                        </a:rPr>
                        <a:t>13</a:t>
                      </a:r>
                      <a:r>
                        <a:rPr lang="es-MX" sz="1050" b="0" baseline="0" dirty="0" smtClean="0">
                          <a:solidFill>
                            <a:schemeClr val="tx1"/>
                          </a:solidFill>
                          <a:latin typeface="Montserrat Light" pitchFamily="50" charset="0"/>
                        </a:rPr>
                        <a:t> proyectos de alcantarillado, </a:t>
                      </a:r>
                      <a:r>
                        <a:rPr lang="es-MX" sz="1050" b="1" baseline="0" dirty="0" smtClean="0">
                          <a:solidFill>
                            <a:schemeClr val="tx1"/>
                          </a:solidFill>
                          <a:latin typeface="Montserrat Light" pitchFamily="50" charset="0"/>
                        </a:rPr>
                        <a:t>11</a:t>
                      </a:r>
                      <a:r>
                        <a:rPr lang="es-MX" sz="1050" b="0" baseline="0" dirty="0" smtClean="0">
                          <a:solidFill>
                            <a:schemeClr val="tx1"/>
                          </a:solidFill>
                          <a:latin typeface="Montserrat Light" pitchFamily="50" charset="0"/>
                        </a:rPr>
                        <a:t> proyectos en drenaje y letrinas y </a:t>
                      </a:r>
                      <a:r>
                        <a:rPr lang="es-MX" sz="1050" b="1" baseline="0" dirty="0" smtClean="0">
                          <a:solidFill>
                            <a:schemeClr val="tx1"/>
                          </a:solidFill>
                          <a:latin typeface="Montserrat Light" pitchFamily="50" charset="0"/>
                        </a:rPr>
                        <a:t>6</a:t>
                      </a:r>
                      <a:r>
                        <a:rPr lang="es-MX" sz="1050" b="0" baseline="0" dirty="0" smtClean="0">
                          <a:solidFill>
                            <a:schemeClr val="tx1"/>
                          </a:solidFill>
                          <a:latin typeface="Montserrat Light" pitchFamily="50" charset="0"/>
                        </a:rPr>
                        <a:t> proyectos en electrificación; y </a:t>
                      </a:r>
                      <a:r>
                        <a:rPr lang="es-MX" sz="1050" b="1" baseline="0" dirty="0" smtClean="0">
                          <a:solidFill>
                            <a:schemeClr val="tx1"/>
                          </a:solidFill>
                          <a:latin typeface="Montserrat Light" pitchFamily="50" charset="0"/>
                        </a:rPr>
                        <a:t>1</a:t>
                      </a:r>
                      <a:r>
                        <a:rPr lang="es-MX" sz="1050" b="0" baseline="0" dirty="0" smtClean="0">
                          <a:solidFill>
                            <a:schemeClr val="tx1"/>
                          </a:solidFill>
                          <a:latin typeface="Montserrat Light" pitchFamily="50" charset="0"/>
                        </a:rPr>
                        <a:t> proyecto corresponde a urbanización.</a:t>
                      </a:r>
                      <a:endParaRPr lang="es-MX" sz="1050" b="1" baseline="0" dirty="0">
                        <a:solidFill>
                          <a:schemeClr val="bg1"/>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a:p>
                  </a:txBody>
                  <a:tcPr/>
                </a:tc>
                <a:extLst>
                  <a:ext uri="{0D108BD9-81ED-4DB2-BD59-A6C34878D82A}">
                    <a16:rowId xmlns:a16="http://schemas.microsoft.com/office/drawing/2014/main" xmlns="" val="10000"/>
                  </a:ext>
                </a:extLst>
              </a:tr>
              <a:tr h="225919">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Indicador Sectorial</a:t>
                      </a: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bg1"/>
                          </a:solidFill>
                          <a:effectLst>
                            <a:outerShdw blurRad="38100" dist="38100" dir="2700000" algn="tl">
                              <a:srgbClr val="000000">
                                <a:alpha val="43137"/>
                              </a:srgbClr>
                            </a:outerShdw>
                          </a:effectLst>
                          <a:latin typeface="Montserrat Light" pitchFamily="50" charset="0"/>
                        </a:rPr>
                        <a:t>Presupuesto del Ejercicio</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a16="http://schemas.microsoft.com/office/drawing/2014/main" xmlns="" val="10001"/>
                  </a:ext>
                </a:extLst>
              </a:tr>
              <a:tr h="2641943">
                <a:tc>
                  <a:txBody>
                    <a:bodyPr/>
                    <a:lstStyle/>
                    <a:p>
                      <a:pPr algn="ctr"/>
                      <a:endParaRPr lang="es-MX" sz="1000" b="1" dirty="0">
                        <a:solidFill>
                          <a:schemeClr val="bg1"/>
                        </a:solidFill>
                        <a:latin typeface="Montserrat Light" pitchFamily="50" charset="0"/>
                      </a:endParaRP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MX" sz="1000" b="1" dirty="0">
                        <a:solidFill>
                          <a:schemeClr val="bg1"/>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bl>
          </a:graphicData>
        </a:graphic>
      </p:graphicFrame>
      <p:sp>
        <p:nvSpPr>
          <p:cNvPr id="4" name="3 Pentágono"/>
          <p:cNvSpPr/>
          <p:nvPr/>
        </p:nvSpPr>
        <p:spPr>
          <a:xfrm rot="5400000">
            <a:off x="-2202480" y="3925300"/>
            <a:ext cx="5051952"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4</a:t>
            </a:r>
          </a:p>
        </p:txBody>
      </p:sp>
      <p:sp>
        <p:nvSpPr>
          <p:cNvPr id="9" name="7 Cheurón">
            <a:extLst>
              <a:ext uri="{FF2B5EF4-FFF2-40B4-BE49-F238E27FC236}">
                <a16:creationId xmlns:a16="http://schemas.microsoft.com/office/drawing/2014/main" xmlns="" id="{1D8B3BA6-0F35-4593-85BF-E148FA2D0DB8}"/>
              </a:ext>
            </a:extLst>
          </p:cNvPr>
          <p:cNvSpPr/>
          <p:nvPr/>
        </p:nvSpPr>
        <p:spPr>
          <a:xfrm>
            <a:off x="703002" y="1268760"/>
            <a:ext cx="8280000" cy="360000"/>
          </a:xfrm>
          <a:prstGeom prst="chevron">
            <a:avLst>
              <a:gd name="adj" fmla="val 647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del Sector</a:t>
            </a:r>
          </a:p>
        </p:txBody>
      </p:sp>
      <p:graphicFrame>
        <p:nvGraphicFramePr>
          <p:cNvPr id="12" name="Tabla 12">
            <a:extLst>
              <a:ext uri="{FF2B5EF4-FFF2-40B4-BE49-F238E27FC236}">
                <a16:creationId xmlns:a16="http://schemas.microsoft.com/office/drawing/2014/main" xmlns="" id="{0D0518F4-BF06-4637-93D0-71C2E8F04B4E}"/>
              </a:ext>
            </a:extLst>
          </p:cNvPr>
          <p:cNvGraphicFramePr>
            <a:graphicFrameLocks noGrp="1"/>
          </p:cNvGraphicFramePr>
          <p:nvPr>
            <p:extLst>
              <p:ext uri="{D42A27DB-BD31-4B8C-83A1-F6EECF244321}">
                <p14:modId xmlns:p14="http://schemas.microsoft.com/office/powerpoint/2010/main" val="4134904376"/>
              </p:ext>
            </p:extLst>
          </p:nvPr>
        </p:nvGraphicFramePr>
        <p:xfrm>
          <a:off x="5004048" y="3130426"/>
          <a:ext cx="3833454" cy="586606"/>
        </p:xfrm>
        <a:graphic>
          <a:graphicData uri="http://schemas.openxmlformats.org/drawingml/2006/table">
            <a:tbl>
              <a:tblPr firstRow="1" bandRow="1">
                <a:tableStyleId>{2D5ABB26-0587-4C30-8999-92F81FD0307C}</a:tableStyleId>
              </a:tblPr>
              <a:tblGrid>
                <a:gridCol w="1949378">
                  <a:extLst>
                    <a:ext uri="{9D8B030D-6E8A-4147-A177-3AD203B41FA5}">
                      <a16:colId xmlns:a16="http://schemas.microsoft.com/office/drawing/2014/main" xmlns="" val="2774132514"/>
                    </a:ext>
                  </a:extLst>
                </a:gridCol>
                <a:gridCol w="1884076">
                  <a:extLst>
                    <a:ext uri="{9D8B030D-6E8A-4147-A177-3AD203B41FA5}">
                      <a16:colId xmlns:a16="http://schemas.microsoft.com/office/drawing/2014/main" xmlns="" val="1447380531"/>
                    </a:ext>
                  </a:extLst>
                </a:gridCol>
              </a:tblGrid>
              <a:tr h="293303">
                <a:tc>
                  <a:txBody>
                    <a:bodyPr/>
                    <a:lstStyle/>
                    <a:p>
                      <a:pPr algn="l"/>
                      <a:r>
                        <a:rPr lang="es-MX" sz="1000" b="1" dirty="0">
                          <a:solidFill>
                            <a:schemeClr val="bg1"/>
                          </a:solidFill>
                          <a:effectLst>
                            <a:outerShdw blurRad="38100" dist="38100" dir="2700000" algn="tl">
                              <a:srgbClr val="000000">
                                <a:alpha val="43137"/>
                              </a:srgbClr>
                            </a:outerShdw>
                          </a:effectLst>
                          <a:latin typeface="Montserrat Light" pitchFamily="50" charset="0"/>
                        </a:rPr>
                        <a:t>Presupuesto asignado </a:t>
                      </a:r>
                    </a:p>
                  </a:txBody>
                  <a:tcPr anchor="ctr">
                    <a:lnT w="12700" cap="flat" cmpd="sng" algn="ctr">
                      <a:solidFill>
                        <a:srgbClr val="861D31"/>
                      </a:solidFill>
                      <a:prstDash val="solid"/>
                      <a:round/>
                      <a:headEnd type="none" w="med" len="med"/>
                      <a:tailEnd type="none" w="med" len="med"/>
                    </a:lnT>
                    <a:lnB w="12700" cap="flat" cmpd="sng" algn="ctr">
                      <a:solidFill>
                        <a:srgbClr val="861D31"/>
                      </a:solidFill>
                      <a:prstDash val="solid"/>
                      <a:round/>
                      <a:headEnd type="none" w="med" len="med"/>
                      <a:tailEnd type="none" w="med" len="med"/>
                    </a:lnB>
                    <a:solidFill>
                      <a:srgbClr val="861D31"/>
                    </a:solidFill>
                  </a:tcPr>
                </a:tc>
                <a:tc>
                  <a:txBody>
                    <a:bodyPr/>
                    <a:lstStyle/>
                    <a:p>
                      <a:pPr algn="ctr"/>
                      <a:r>
                        <a:rPr lang="es-MX" sz="1000" b="1" dirty="0" smtClean="0">
                          <a:solidFill>
                            <a:schemeClr val="tx1"/>
                          </a:solidFill>
                          <a:effectLst>
                            <a:outerShdw blurRad="38100" dist="38100" dir="2700000" algn="tl">
                              <a:srgbClr val="000000">
                                <a:alpha val="43137"/>
                              </a:srgbClr>
                            </a:outerShdw>
                          </a:effectLst>
                          <a:latin typeface="Montserrat Light" pitchFamily="50" charset="0"/>
                        </a:rPr>
                        <a:t>$ 133,159,610.00</a:t>
                      </a:r>
                      <a:endParaRPr lang="es-MX" sz="1000" b="1" dirty="0">
                        <a:solidFill>
                          <a:schemeClr val="tx1"/>
                        </a:solidFill>
                        <a:effectLst>
                          <a:outerShdw blurRad="38100" dist="38100" dir="2700000" algn="tl">
                            <a:srgbClr val="000000">
                              <a:alpha val="43137"/>
                            </a:srgbClr>
                          </a:outerShdw>
                        </a:effectLst>
                        <a:latin typeface="Montserrat Light" pitchFamily="50" charset="0"/>
                      </a:endParaRPr>
                    </a:p>
                  </a:txBody>
                  <a:tcPr anchor="ctr">
                    <a:lnR w="12700" cap="flat" cmpd="sng" algn="ctr">
                      <a:solidFill>
                        <a:srgbClr val="861D31"/>
                      </a:solidFill>
                      <a:prstDash val="solid"/>
                      <a:round/>
                      <a:headEnd type="none" w="med" len="med"/>
                      <a:tailEnd type="none" w="med" len="med"/>
                    </a:lnR>
                    <a:lnT w="12700" cap="flat" cmpd="sng" algn="ctr">
                      <a:solidFill>
                        <a:srgbClr val="861D31"/>
                      </a:solidFill>
                      <a:prstDash val="solid"/>
                      <a:round/>
                      <a:headEnd type="none" w="med" len="med"/>
                      <a:tailEnd type="none" w="med" len="med"/>
                    </a:lnT>
                    <a:lnB w="12700" cap="flat" cmpd="sng" algn="ctr">
                      <a:solidFill>
                        <a:srgbClr val="861D31"/>
                      </a:solidFill>
                      <a:prstDash val="solid"/>
                      <a:round/>
                      <a:headEnd type="none" w="med" len="med"/>
                      <a:tailEnd type="none" w="med" len="med"/>
                    </a:lnB>
                  </a:tcPr>
                </a:tc>
                <a:extLst>
                  <a:ext uri="{0D108BD9-81ED-4DB2-BD59-A6C34878D82A}">
                    <a16:rowId xmlns:a16="http://schemas.microsoft.com/office/drawing/2014/main" xmlns="" val="3999154114"/>
                  </a:ext>
                </a:extLst>
              </a:tr>
              <a:tr h="293303">
                <a:tc>
                  <a:txBody>
                    <a:bodyPr/>
                    <a:lstStyle/>
                    <a:p>
                      <a:pPr algn="l"/>
                      <a:r>
                        <a:rPr lang="es-MX" sz="1000" b="1" dirty="0">
                          <a:solidFill>
                            <a:schemeClr val="bg1"/>
                          </a:solidFill>
                          <a:effectLst>
                            <a:outerShdw blurRad="38100" dist="38100" dir="2700000" algn="tl">
                              <a:srgbClr val="000000">
                                <a:alpha val="43137"/>
                              </a:srgbClr>
                            </a:outerShdw>
                          </a:effectLst>
                          <a:latin typeface="Montserrat Light" pitchFamily="50" charset="0"/>
                        </a:rPr>
                        <a:t>Recursos </a:t>
                      </a:r>
                      <a:r>
                        <a:rPr lang="es-MX" sz="1000" b="1" dirty="0" smtClean="0">
                          <a:solidFill>
                            <a:schemeClr val="bg1"/>
                          </a:solidFill>
                          <a:effectLst>
                            <a:outerShdw blurRad="38100" dist="38100" dir="2700000" algn="tl">
                              <a:srgbClr val="000000">
                                <a:alpha val="43137"/>
                              </a:srgbClr>
                            </a:outerShdw>
                          </a:effectLst>
                          <a:latin typeface="Montserrat Light" pitchFamily="50" charset="0"/>
                        </a:rPr>
                        <a:t>planeados</a:t>
                      </a:r>
                      <a:endParaRPr lang="es-MX" sz="1000" b="1" dirty="0">
                        <a:solidFill>
                          <a:schemeClr val="bg1"/>
                        </a:solidFill>
                        <a:effectLst>
                          <a:outerShdw blurRad="38100" dist="38100" dir="2700000" algn="tl">
                            <a:srgbClr val="000000">
                              <a:alpha val="43137"/>
                            </a:srgbClr>
                          </a:outerShdw>
                        </a:effectLst>
                        <a:latin typeface="Montserrat Light" pitchFamily="50" charset="0"/>
                      </a:endParaRPr>
                    </a:p>
                  </a:txBody>
                  <a:tcPr anchor="ctr">
                    <a:lnT w="12700" cap="flat" cmpd="sng" algn="ctr">
                      <a:solidFill>
                        <a:srgbClr val="861D31"/>
                      </a:solidFill>
                      <a:prstDash val="solid"/>
                      <a:round/>
                      <a:headEnd type="none" w="med" len="med"/>
                      <a:tailEnd type="none" w="med" len="med"/>
                    </a:lnT>
                    <a:lnB w="12700" cap="flat" cmpd="sng" algn="ctr">
                      <a:solidFill>
                        <a:srgbClr val="861D31"/>
                      </a:solidFill>
                      <a:prstDash val="solid"/>
                      <a:round/>
                      <a:headEnd type="none" w="med" len="med"/>
                      <a:tailEnd type="none" w="med" len="med"/>
                    </a:lnB>
                    <a:solidFill>
                      <a:srgbClr val="861D3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effectLst>
                            <a:outerShdw blurRad="38100" dist="38100" dir="2700000" algn="tl">
                              <a:srgbClr val="000000">
                                <a:alpha val="43137"/>
                              </a:srgbClr>
                            </a:outerShdw>
                          </a:effectLst>
                          <a:latin typeface="Montserrat Light" pitchFamily="50" charset="0"/>
                        </a:rPr>
                        <a:t>$ 133,159,610.00</a:t>
                      </a:r>
                    </a:p>
                  </a:txBody>
                  <a:tcPr anchor="ctr">
                    <a:lnR w="12700" cap="flat" cmpd="sng" algn="ctr">
                      <a:solidFill>
                        <a:srgbClr val="861D31"/>
                      </a:solidFill>
                      <a:prstDash val="solid"/>
                      <a:round/>
                      <a:headEnd type="none" w="med" len="med"/>
                      <a:tailEnd type="none" w="med" len="med"/>
                    </a:lnR>
                    <a:lnT w="12700" cap="flat" cmpd="sng" algn="ctr">
                      <a:solidFill>
                        <a:srgbClr val="861D31"/>
                      </a:solidFill>
                      <a:prstDash val="solid"/>
                      <a:round/>
                      <a:headEnd type="none" w="med" len="med"/>
                      <a:tailEnd type="none" w="med" len="med"/>
                    </a:lnT>
                    <a:lnB w="12700" cap="flat" cmpd="sng" algn="ctr">
                      <a:solidFill>
                        <a:srgbClr val="861D31"/>
                      </a:solidFill>
                      <a:prstDash val="solid"/>
                      <a:round/>
                      <a:headEnd type="none" w="med" len="med"/>
                      <a:tailEnd type="none" w="med" len="med"/>
                    </a:lnB>
                  </a:tcPr>
                </a:tc>
                <a:extLst>
                  <a:ext uri="{0D108BD9-81ED-4DB2-BD59-A6C34878D82A}">
                    <a16:rowId xmlns:a16="http://schemas.microsoft.com/office/drawing/2014/main" xmlns="" val="3513956520"/>
                  </a:ext>
                </a:extLst>
              </a:tr>
            </a:tbl>
          </a:graphicData>
        </a:graphic>
      </p:graphicFrame>
      <p:sp>
        <p:nvSpPr>
          <p:cNvPr id="2" name="Marcador de número de diapositiva 1">
            <a:extLst>
              <a:ext uri="{FF2B5EF4-FFF2-40B4-BE49-F238E27FC236}">
                <a16:creationId xmlns:a16="http://schemas.microsoft.com/office/drawing/2014/main" xmlns="" id="{3BC5A5F1-601B-41E8-A2CD-56DFD7029605}"/>
              </a:ext>
            </a:extLst>
          </p:cNvPr>
          <p:cNvSpPr>
            <a:spLocks noGrp="1"/>
          </p:cNvSpPr>
          <p:nvPr>
            <p:ph type="sldNum" sz="quarter" idx="4"/>
          </p:nvPr>
        </p:nvSpPr>
        <p:spPr/>
        <p:txBody>
          <a:bodyPr/>
          <a:lstStyle/>
          <a:p>
            <a:fld id="{34762513-7D76-44F4-A4EB-02F5BA9AE113}" type="slidenum">
              <a:rPr lang="es-MX" smtClean="0"/>
              <a:t>4</a:t>
            </a:fld>
            <a:endParaRPr lang="es-MX" dirty="0"/>
          </a:p>
        </p:txBody>
      </p:sp>
      <p:sp>
        <p:nvSpPr>
          <p:cNvPr id="7" name="5 CuadroTexto">
            <a:extLst>
              <a:ext uri="{FF2B5EF4-FFF2-40B4-BE49-F238E27FC236}">
                <a16:creationId xmlns:a16="http://schemas.microsoft.com/office/drawing/2014/main" xmlns="" id="{C5AAE363-3C19-4F59-A79B-9BB4A62A37B6}"/>
              </a:ext>
            </a:extLst>
          </p:cNvPr>
          <p:cNvSpPr txBox="1"/>
          <p:nvPr/>
        </p:nvSpPr>
        <p:spPr>
          <a:xfrm rot="16200000">
            <a:off x="-275452" y="3339625"/>
            <a:ext cx="1197894"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Sector</a:t>
            </a:r>
          </a:p>
        </p:txBody>
      </p:sp>
      <p:sp>
        <p:nvSpPr>
          <p:cNvPr id="6" name="5 Título"/>
          <p:cNvSpPr>
            <a:spLocks noGrp="1"/>
          </p:cNvSpPr>
          <p:nvPr>
            <p:ph type="title"/>
          </p:nvPr>
        </p:nvSpPr>
        <p:spPr/>
        <p:txBody>
          <a:bodyPr/>
          <a:lstStyle/>
          <a:p>
            <a:r>
              <a:rPr lang="es-ES" dirty="0"/>
              <a:t>Fondo de Infraestructura Social  para las Entidades (FISE)</a:t>
            </a:r>
            <a:endParaRPr lang="es-MX" dirty="0"/>
          </a:p>
        </p:txBody>
      </p:sp>
      <p:graphicFrame>
        <p:nvGraphicFramePr>
          <p:cNvPr id="10" name="1 Gráfico"/>
          <p:cNvGraphicFramePr>
            <a:graphicFrameLocks/>
          </p:cNvGraphicFramePr>
          <p:nvPr>
            <p:extLst>
              <p:ext uri="{D42A27DB-BD31-4B8C-83A1-F6EECF244321}">
                <p14:modId xmlns:p14="http://schemas.microsoft.com/office/powerpoint/2010/main" val="3530922082"/>
              </p:ext>
            </p:extLst>
          </p:nvPr>
        </p:nvGraphicFramePr>
        <p:xfrm>
          <a:off x="899592" y="3212976"/>
          <a:ext cx="3816424"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294883945"/>
              </p:ext>
            </p:extLst>
          </p:nvPr>
        </p:nvGraphicFramePr>
        <p:xfrm>
          <a:off x="4913526" y="4005064"/>
          <a:ext cx="3978954" cy="2250501"/>
        </p:xfrm>
        <a:graphic>
          <a:graphicData uri="http://schemas.openxmlformats.org/drawingml/2006/table">
            <a:tbl>
              <a:tblPr/>
              <a:tblGrid>
                <a:gridCol w="1459458"/>
                <a:gridCol w="809838"/>
                <a:gridCol w="1079784"/>
                <a:gridCol w="629874"/>
              </a:tblGrid>
              <a:tr h="311537">
                <a:tc gridSpan="4">
                  <a:txBody>
                    <a:bodyPr/>
                    <a:lstStyle/>
                    <a:p>
                      <a:pPr algn="ctr" fontAlgn="b"/>
                      <a:r>
                        <a:rPr lang="es-MX" sz="1000" b="1" i="0" u="none" strike="noStrike" dirty="0">
                          <a:solidFill>
                            <a:srgbClr val="000000"/>
                          </a:solidFill>
                          <a:effectLst/>
                          <a:latin typeface="Montserrat Light" pitchFamily="50" charset="0"/>
                        </a:rPr>
                        <a:t>Inversiones realizadas con recursos del FISE</a:t>
                      </a:r>
                    </a:p>
                  </a:txBody>
                  <a:tcPr marL="9525" marR="9525" marT="9525"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r>
              <a:tr h="228426">
                <a:tc>
                  <a:txBody>
                    <a:bodyPr/>
                    <a:lstStyle/>
                    <a:p>
                      <a:pPr algn="ctr" fontAlgn="ctr"/>
                      <a:r>
                        <a:rPr lang="es-MX" sz="1000" b="0" i="0" u="none" strike="noStrike" dirty="0">
                          <a:solidFill>
                            <a:srgbClr val="FFFFFF"/>
                          </a:solidFill>
                          <a:effectLst/>
                          <a:latin typeface="Montserrat Light" pitchFamily="50" charset="0"/>
                        </a:rPr>
                        <a:t>Focalización</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1000" b="0" i="0" u="none" strike="noStrike" dirty="0" smtClean="0">
                          <a:solidFill>
                            <a:srgbClr val="FFFFFF"/>
                          </a:solidFill>
                          <a:effectLst/>
                          <a:latin typeface="Montserrat Light" pitchFamily="50" charset="0"/>
                        </a:rPr>
                        <a:t>Proyectos</a:t>
                      </a:r>
                      <a:endParaRPr lang="es-MX" sz="1000" b="0" i="0" u="none" strike="noStrike" dirty="0">
                        <a:solidFill>
                          <a:srgbClr val="FFFFFF"/>
                        </a:solidFill>
                        <a:effectLst/>
                        <a:latin typeface="Montserrat Light" pitchFamily="50" charset="0"/>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1000" b="0" i="0" u="none" strike="noStrike" dirty="0" smtClean="0">
                          <a:solidFill>
                            <a:srgbClr val="FFFFFF"/>
                          </a:solidFill>
                          <a:effectLst/>
                          <a:latin typeface="Montserrat Light" pitchFamily="50" charset="0"/>
                        </a:rPr>
                        <a:t>Monto ($)</a:t>
                      </a:r>
                      <a:endParaRPr lang="es-MX" sz="1000" b="0" i="0" u="none" strike="noStrike" dirty="0">
                        <a:solidFill>
                          <a:srgbClr val="FFFFFF"/>
                        </a:solidFill>
                        <a:effectLst/>
                        <a:latin typeface="Montserrat Light" pitchFamily="50" charset="0"/>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1000" b="0" i="0" u="none" strike="noStrike" dirty="0" smtClean="0">
                          <a:solidFill>
                            <a:srgbClr val="FFFFFF"/>
                          </a:solidFill>
                          <a:effectLst/>
                          <a:latin typeface="Montserrat Light" pitchFamily="50" charset="0"/>
                        </a:rPr>
                        <a:t>%</a:t>
                      </a:r>
                      <a:endParaRPr lang="es-MX" sz="1000" b="0" i="0" u="none" strike="noStrike" dirty="0">
                        <a:solidFill>
                          <a:srgbClr val="FFFFFF"/>
                        </a:solidFill>
                        <a:effectLst/>
                        <a:latin typeface="Montserrat Light" pitchFamily="50" charset="0"/>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r>
              <a:tr h="285534">
                <a:tc>
                  <a:txBody>
                    <a:bodyPr/>
                    <a:lstStyle/>
                    <a:p>
                      <a:pPr algn="l" fontAlgn="ctr"/>
                      <a:r>
                        <a:rPr lang="es-MX" sz="1000" b="0" i="0" u="none" strike="noStrike" dirty="0">
                          <a:solidFill>
                            <a:srgbClr val="000000"/>
                          </a:solidFill>
                          <a:effectLst/>
                          <a:latin typeface="Montserrat Light" pitchFamily="50" charset="0"/>
                        </a:rPr>
                        <a:t>ZAP urbana</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dirty="0" smtClean="0">
                          <a:solidFill>
                            <a:srgbClr val="000000"/>
                          </a:solidFill>
                          <a:effectLst/>
                          <a:latin typeface="Montserrat Light" pitchFamily="50" charset="0"/>
                        </a:rPr>
                        <a:t>2</a:t>
                      </a:r>
                      <a:endParaRPr lang="es-MX" sz="1000" b="0" i="0" u="none" strike="noStrike" dirty="0">
                        <a:solidFill>
                          <a:srgbClr val="000000"/>
                        </a:solidFill>
                        <a:effectLst/>
                        <a:latin typeface="Montserrat Light" pitchFamily="50" charset="0"/>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a:solidFill>
                            <a:srgbClr val="000000"/>
                          </a:solidFill>
                          <a:effectLst/>
                          <a:latin typeface="Montserrat Light" pitchFamily="50" charset="0"/>
                        </a:rPr>
                        <a:t>5,878,977.52</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dirty="0">
                          <a:solidFill>
                            <a:srgbClr val="000000"/>
                          </a:solidFill>
                          <a:effectLst/>
                          <a:latin typeface="Montserrat Light" pitchFamily="50" charset="0"/>
                        </a:rPr>
                        <a:t>4.41%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285534">
                <a:tc>
                  <a:txBody>
                    <a:bodyPr/>
                    <a:lstStyle/>
                    <a:p>
                      <a:pPr algn="l" fontAlgn="ctr"/>
                      <a:r>
                        <a:rPr lang="es-MX" sz="1000" b="0" i="0" u="none" strike="noStrike">
                          <a:solidFill>
                            <a:srgbClr val="000000"/>
                          </a:solidFill>
                          <a:effectLst/>
                          <a:latin typeface="Montserrat Light" pitchFamily="50" charset="0"/>
                        </a:rPr>
                        <a:t>ZAP rural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dirty="0" smtClean="0">
                          <a:solidFill>
                            <a:srgbClr val="000000"/>
                          </a:solidFill>
                          <a:effectLst/>
                          <a:latin typeface="Montserrat Light" pitchFamily="50" charset="0"/>
                        </a:rPr>
                        <a:t>24</a:t>
                      </a:r>
                      <a:endParaRPr lang="es-MX" sz="1000" b="0" i="0" u="none" strike="noStrike" dirty="0">
                        <a:solidFill>
                          <a:srgbClr val="000000"/>
                        </a:solidFill>
                        <a:effectLst/>
                        <a:latin typeface="Montserrat Light" pitchFamily="50" charset="0"/>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a:solidFill>
                            <a:srgbClr val="000000"/>
                          </a:solidFill>
                          <a:effectLst/>
                          <a:latin typeface="Montserrat Light" pitchFamily="50" charset="0"/>
                        </a:rPr>
                        <a:t>49,460,263.99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a:solidFill>
                            <a:srgbClr val="000000"/>
                          </a:solidFill>
                          <a:effectLst/>
                          <a:latin typeface="Montserrat Light" pitchFamily="50" charset="0"/>
                        </a:rPr>
                        <a:t>37.14%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285534">
                <a:tc>
                  <a:txBody>
                    <a:bodyPr/>
                    <a:lstStyle/>
                    <a:p>
                      <a:pPr algn="l" fontAlgn="ctr"/>
                      <a:r>
                        <a:rPr lang="es-MX" sz="1000" b="0" i="0" u="none" strike="noStrike">
                          <a:solidFill>
                            <a:srgbClr val="000000"/>
                          </a:solidFill>
                          <a:effectLst/>
                          <a:latin typeface="Montserrat Light" pitchFamily="50" charset="0"/>
                        </a:rPr>
                        <a:t>Pobreza extrema</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dirty="0" smtClean="0">
                          <a:solidFill>
                            <a:srgbClr val="000000"/>
                          </a:solidFill>
                          <a:effectLst/>
                          <a:latin typeface="Montserrat Light" pitchFamily="50" charset="0"/>
                        </a:rPr>
                        <a:t>29</a:t>
                      </a:r>
                      <a:endParaRPr lang="es-MX" sz="1000" b="0" i="0" u="none" strike="noStrike" dirty="0">
                        <a:solidFill>
                          <a:srgbClr val="000000"/>
                        </a:solidFill>
                        <a:effectLst/>
                        <a:latin typeface="Montserrat Light" pitchFamily="50" charset="0"/>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a:solidFill>
                            <a:srgbClr val="000000"/>
                          </a:solidFill>
                          <a:effectLst/>
                          <a:latin typeface="Montserrat Light" pitchFamily="50" charset="0"/>
                        </a:rPr>
                        <a:t>73,825,590.28</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a:solidFill>
                            <a:srgbClr val="000000"/>
                          </a:solidFill>
                          <a:effectLst/>
                          <a:latin typeface="Montserrat Light" pitchFamily="50" charset="0"/>
                        </a:rPr>
                        <a:t>55.44%</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339976">
                <a:tc>
                  <a:txBody>
                    <a:bodyPr/>
                    <a:lstStyle/>
                    <a:p>
                      <a:pPr algn="ctr" fontAlgn="ctr"/>
                      <a:r>
                        <a:rPr lang="es-MX" sz="1000" b="0" i="0" u="none" strike="noStrike" dirty="0">
                          <a:solidFill>
                            <a:srgbClr val="FFFFFF"/>
                          </a:solidFill>
                          <a:effectLst/>
                          <a:latin typeface="Montserrat Light" pitchFamily="50" charset="0"/>
                        </a:rPr>
                        <a:t>Subtotal de inversiones</a:t>
                      </a:r>
                    </a:p>
                  </a:txBody>
                  <a:tcPr marL="9525" marR="9525" marT="9525" marB="0" anchor="ctr">
                    <a:lnL w="6350" cap="flat" cmpd="sng" algn="ctr">
                      <a:solidFill>
                        <a:srgbClr val="D9D9D9"/>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1000" b="0" i="0" u="none" strike="noStrike" dirty="0" smtClean="0">
                          <a:solidFill>
                            <a:srgbClr val="FFFFFF"/>
                          </a:solidFill>
                          <a:effectLst/>
                          <a:latin typeface="Montserrat Light" pitchFamily="50" charset="0"/>
                        </a:rPr>
                        <a:t>55</a:t>
                      </a:r>
                      <a:endParaRPr lang="es-MX" sz="1000" b="0" i="0" u="none" strike="noStrike" dirty="0">
                        <a:solidFill>
                          <a:srgbClr val="FFFFFF"/>
                        </a:solidFill>
                        <a:effectLst/>
                        <a:latin typeface="Montserrat Light" pitchFamily="50"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1000" b="0" i="0" u="none" strike="noStrike">
                          <a:solidFill>
                            <a:srgbClr val="FFFFFF"/>
                          </a:solidFill>
                          <a:effectLst/>
                          <a:latin typeface="Montserrat Light" pitchFamily="50" charset="0"/>
                        </a:rPr>
                        <a:t>129,164,831.79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1000" b="0" i="0" u="none" strike="noStrike">
                          <a:solidFill>
                            <a:srgbClr val="FFFFFF"/>
                          </a:solidFill>
                          <a:effectLst/>
                          <a:latin typeface="Montserrat Light" pitchFamily="50" charset="0"/>
                        </a:rPr>
                        <a:t>97%</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r>
              <a:tr h="285534">
                <a:tc gridSpan="2">
                  <a:txBody>
                    <a:bodyPr/>
                    <a:lstStyle/>
                    <a:p>
                      <a:pPr algn="l" fontAlgn="ctr"/>
                      <a:r>
                        <a:rPr lang="es-MX" sz="1000" b="0" i="0" u="none" strike="noStrike" dirty="0">
                          <a:solidFill>
                            <a:srgbClr val="000000"/>
                          </a:solidFill>
                          <a:effectLst/>
                          <a:latin typeface="Montserrat Light" pitchFamily="50" charset="0"/>
                        </a:rPr>
                        <a:t>Gastos indirectos</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hMerge="1">
                  <a:txBody>
                    <a:bodyPr/>
                    <a:lstStyle/>
                    <a:p>
                      <a:pPr algn="l" fontAlgn="ctr"/>
                      <a:endParaRPr lang="es-MX" sz="1000" b="0" i="0" u="none" strike="noStrike">
                        <a:solidFill>
                          <a:srgbClr val="000000"/>
                        </a:solidFill>
                        <a:effectLst/>
                        <a:latin typeface="Montserrat Light" pitchFamily="50" charset="0"/>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a:solidFill>
                            <a:srgbClr val="000000"/>
                          </a:solidFill>
                          <a:effectLst/>
                          <a:latin typeface="Montserrat Light" pitchFamily="50" charset="0"/>
                        </a:rPr>
                        <a:t>3,994,778.21</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r" fontAlgn="ctr"/>
                      <a:r>
                        <a:rPr lang="es-MX" sz="1000" b="0" i="0" u="none" strike="noStrike">
                          <a:solidFill>
                            <a:srgbClr val="000000"/>
                          </a:solidFill>
                          <a:effectLst/>
                          <a:latin typeface="Montserrat Light" pitchFamily="50" charset="0"/>
                        </a:rPr>
                        <a:t>3.00%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228426">
                <a:tc gridSpan="2">
                  <a:txBody>
                    <a:bodyPr/>
                    <a:lstStyle/>
                    <a:p>
                      <a:pPr algn="ctr" fontAlgn="ctr"/>
                      <a:r>
                        <a:rPr lang="es-MX" sz="1000" b="0" i="0" u="none" strike="noStrike" dirty="0">
                          <a:solidFill>
                            <a:srgbClr val="FFFFFF"/>
                          </a:solidFill>
                          <a:effectLst/>
                          <a:latin typeface="Montserrat Light" pitchFamily="50" charset="0"/>
                        </a:rPr>
                        <a:t>Total reportado FISE</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hMerge="1">
                  <a:txBody>
                    <a:bodyPr/>
                    <a:lstStyle/>
                    <a:p>
                      <a:pPr algn="ctr" fontAlgn="ctr"/>
                      <a:endParaRPr lang="es-MX" sz="1000" b="0" i="0" u="none" strike="noStrike" dirty="0">
                        <a:solidFill>
                          <a:srgbClr val="FFFFFF"/>
                        </a:solidFill>
                        <a:effectLst/>
                        <a:latin typeface="Montserrat Light" pitchFamily="50" charset="0"/>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1000" b="0" i="0" u="none" strike="noStrike">
                          <a:solidFill>
                            <a:srgbClr val="FFFFFF"/>
                          </a:solidFill>
                          <a:effectLst/>
                          <a:latin typeface="Montserrat Light" pitchFamily="50" charset="0"/>
                        </a:rPr>
                        <a:t>133,159,610.00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1000" b="0" i="0" u="none" strike="noStrike" dirty="0">
                          <a:solidFill>
                            <a:srgbClr val="FFFFFF"/>
                          </a:solidFill>
                          <a:effectLst/>
                          <a:latin typeface="Montserrat Light" pitchFamily="50" charset="0"/>
                        </a:rPr>
                        <a:t>100%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r>
            </a:tbl>
          </a:graphicData>
        </a:graphic>
      </p:graphicFrame>
    </p:spTree>
    <p:extLst>
      <p:ext uri="{BB962C8B-B14F-4D97-AF65-F5344CB8AC3E}">
        <p14:creationId xmlns:p14="http://schemas.microsoft.com/office/powerpoint/2010/main" val="977408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804505645"/>
              </p:ext>
            </p:extLst>
          </p:nvPr>
        </p:nvGraphicFramePr>
        <p:xfrm>
          <a:off x="755575" y="1772816"/>
          <a:ext cx="8208913" cy="1744828"/>
        </p:xfrm>
        <a:graphic>
          <a:graphicData uri="http://schemas.openxmlformats.org/drawingml/2006/table">
            <a:tbl>
              <a:tblPr firstRow="1" bandRow="1">
                <a:effectLst/>
                <a:tableStyleId>{5C22544A-7EE6-4342-B048-85BDC9FD1C3A}</a:tableStyleId>
              </a:tblPr>
              <a:tblGrid>
                <a:gridCol w="8208913">
                  <a:extLst>
                    <a:ext uri="{9D8B030D-6E8A-4147-A177-3AD203B41FA5}">
                      <a16:colId xmlns:a16="http://schemas.microsoft.com/office/drawing/2014/main" xmlns="" val="20000"/>
                    </a:ext>
                  </a:extLst>
                </a:gridCol>
              </a:tblGrid>
              <a:tr h="1744828">
                <a:tc>
                  <a:txBody>
                    <a:bodyPr/>
                    <a:lstStyle/>
                    <a:p>
                      <a:pPr algn="just">
                        <a:lnSpc>
                          <a:spcPct val="120000"/>
                        </a:lnSpc>
                      </a:pPr>
                      <a:r>
                        <a:rPr lang="es-MX" sz="1050" b="0" baseline="0" dirty="0" smtClean="0">
                          <a:solidFill>
                            <a:schemeClr val="tx1"/>
                          </a:solidFill>
                          <a:latin typeface="Montserrat Light" pitchFamily="50" charset="0"/>
                        </a:rPr>
                        <a:t>Durante </a:t>
                      </a:r>
                      <a:r>
                        <a:rPr lang="es-MX" sz="1050" b="0" baseline="0" dirty="0">
                          <a:solidFill>
                            <a:schemeClr val="tx1"/>
                          </a:solidFill>
                          <a:latin typeface="Montserrat Light" pitchFamily="50" charset="0"/>
                        </a:rPr>
                        <a:t>el ejercicio fiscal </a:t>
                      </a:r>
                      <a:r>
                        <a:rPr lang="es-MX" sz="1050" b="0" baseline="0" dirty="0" smtClean="0">
                          <a:solidFill>
                            <a:schemeClr val="tx1"/>
                          </a:solidFill>
                          <a:latin typeface="Montserrat Light" pitchFamily="50" charset="0"/>
                        </a:rPr>
                        <a:t>2020, se encontraron los siguientes retos para garantizar el derecho a la vivienda en Sinaloa, principalmente en el indicador de acceso a los servicios básicos en la vivienda (</a:t>
                      </a:r>
                      <a:r>
                        <a:rPr lang="es-MX" sz="1050" b="0" i="1" baseline="0" dirty="0" smtClean="0">
                          <a:solidFill>
                            <a:schemeClr val="tx1"/>
                          </a:solidFill>
                          <a:latin typeface="Montserrat Light" pitchFamily="50" charset="0"/>
                        </a:rPr>
                        <a:t>viviendas sin acceso de gua, drenaje, electricidad y sin chimenea cuando usan leña o carbón para cocinar</a:t>
                      </a:r>
                      <a:r>
                        <a:rPr lang="es-MX" sz="1050" b="0" baseline="0" dirty="0" smtClean="0">
                          <a:solidFill>
                            <a:schemeClr val="tx1"/>
                          </a:solidFill>
                          <a:latin typeface="Montserrat Light" pitchFamily="50" charset="0"/>
                        </a:rPr>
                        <a:t>) con una población de </a:t>
                      </a:r>
                      <a:r>
                        <a:rPr lang="es-MX" sz="1050" b="1" baseline="0" dirty="0" smtClean="0">
                          <a:solidFill>
                            <a:schemeClr val="tx1"/>
                          </a:solidFill>
                          <a:latin typeface="Montserrat Light" pitchFamily="50" charset="0"/>
                        </a:rPr>
                        <a:t>457.4</a:t>
                      </a:r>
                      <a:r>
                        <a:rPr lang="es-MX" sz="1050" b="0" baseline="0" dirty="0" smtClean="0">
                          <a:solidFill>
                            <a:schemeClr val="tx1"/>
                          </a:solidFill>
                          <a:latin typeface="Montserrat Light" pitchFamily="50" charset="0"/>
                        </a:rPr>
                        <a:t> (miles) de personas, representando a un </a:t>
                      </a:r>
                      <a:r>
                        <a:rPr lang="es-MX" sz="1050" b="1" baseline="0" dirty="0" smtClean="0">
                          <a:solidFill>
                            <a:schemeClr val="tx1"/>
                          </a:solidFill>
                          <a:latin typeface="Montserrat Light" pitchFamily="50" charset="0"/>
                        </a:rPr>
                        <a:t>14.9%</a:t>
                      </a:r>
                      <a:r>
                        <a:rPr lang="es-MX" sz="1050" b="0" baseline="0" dirty="0" smtClean="0">
                          <a:solidFill>
                            <a:schemeClr val="tx1"/>
                          </a:solidFill>
                          <a:latin typeface="Montserrat Light" pitchFamily="50" charset="0"/>
                        </a:rPr>
                        <a:t>.</a:t>
                      </a:r>
                    </a:p>
                    <a:p>
                      <a:pPr algn="just">
                        <a:lnSpc>
                          <a:spcPct val="120000"/>
                        </a:lnSpc>
                      </a:pPr>
                      <a:endParaRPr lang="es-MX" sz="1050" b="0" baseline="0" dirty="0" smtClean="0">
                        <a:solidFill>
                          <a:schemeClr val="tx1"/>
                        </a:solidFill>
                        <a:latin typeface="Montserrat Light" pitchFamily="50" charset="0"/>
                      </a:endParaRPr>
                    </a:p>
                    <a:p>
                      <a:pPr algn="just">
                        <a:lnSpc>
                          <a:spcPct val="120000"/>
                        </a:lnSpc>
                      </a:pPr>
                      <a:r>
                        <a:rPr lang="es-MX" sz="1050" b="0" baseline="0" dirty="0" smtClean="0">
                          <a:solidFill>
                            <a:schemeClr val="tx1"/>
                          </a:solidFill>
                          <a:latin typeface="Montserrat Light" pitchFamily="50" charset="0"/>
                        </a:rPr>
                        <a:t>En cuanto al indicador de carencia por acceso a la calidad y espacios de la vivienda (</a:t>
                      </a:r>
                      <a:r>
                        <a:rPr lang="es-MX" sz="1050" b="0" i="1" baseline="0" dirty="0" smtClean="0">
                          <a:solidFill>
                            <a:schemeClr val="tx1"/>
                          </a:solidFill>
                          <a:latin typeface="Montserrat Light" pitchFamily="50" charset="0"/>
                        </a:rPr>
                        <a:t>viviendas con pisos de tierra, techos de material endeble, muros de material endeble y con hacinamiento</a:t>
                      </a:r>
                      <a:r>
                        <a:rPr lang="es-MX" sz="1050" b="0" baseline="0" dirty="0" smtClean="0">
                          <a:solidFill>
                            <a:schemeClr val="tx1"/>
                          </a:solidFill>
                          <a:latin typeface="Montserrat Light" pitchFamily="50" charset="0"/>
                        </a:rPr>
                        <a:t>) con una población de </a:t>
                      </a:r>
                      <a:r>
                        <a:rPr lang="es-MX" sz="1050" b="1" baseline="0" dirty="0" smtClean="0">
                          <a:solidFill>
                            <a:schemeClr val="tx1"/>
                          </a:solidFill>
                          <a:latin typeface="Montserrat Light" pitchFamily="50" charset="0"/>
                        </a:rPr>
                        <a:t>260.7</a:t>
                      </a:r>
                      <a:r>
                        <a:rPr lang="es-MX" sz="1050" b="0" baseline="0" dirty="0" smtClean="0">
                          <a:solidFill>
                            <a:schemeClr val="tx1"/>
                          </a:solidFill>
                          <a:latin typeface="Montserrat Light" pitchFamily="50" charset="0"/>
                        </a:rPr>
                        <a:t> (miles) de personas, representando a un </a:t>
                      </a:r>
                      <a:r>
                        <a:rPr lang="es-MX" sz="1050" b="1" baseline="0" dirty="0" smtClean="0">
                          <a:solidFill>
                            <a:schemeClr val="tx1"/>
                          </a:solidFill>
                          <a:latin typeface="Montserrat Light" pitchFamily="50" charset="0"/>
                        </a:rPr>
                        <a:t>8.5%.</a:t>
                      </a:r>
                      <a:endParaRPr lang="es-MX" sz="1050" b="1" baseline="0" dirty="0">
                        <a:solidFill>
                          <a:schemeClr val="tx1"/>
                        </a:solidFill>
                        <a:latin typeface="Montserrat Light" pitchFamily="50"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4" name="3 Pentágono"/>
          <p:cNvSpPr/>
          <p:nvPr/>
        </p:nvSpPr>
        <p:spPr>
          <a:xfrm rot="5400000">
            <a:off x="-2212534" y="3935354"/>
            <a:ext cx="5072060"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5</a:t>
            </a:r>
          </a:p>
        </p:txBody>
      </p:sp>
      <p:sp>
        <p:nvSpPr>
          <p:cNvPr id="6" name="5 CuadroTexto"/>
          <p:cNvSpPr txBox="1"/>
          <p:nvPr/>
        </p:nvSpPr>
        <p:spPr>
          <a:xfrm rot="16200000">
            <a:off x="-467553" y="3708197"/>
            <a:ext cx="1582100" cy="307777"/>
          </a:xfrm>
          <a:prstGeom prst="rect">
            <a:avLst/>
          </a:prstGeom>
          <a:noFill/>
        </p:spPr>
        <p:txBody>
          <a:bodyPr wrap="none" rtlCol="0">
            <a:spAutoFit/>
          </a:bodyPr>
          <a:lstStyle/>
          <a:p>
            <a:r>
              <a:rPr lang="es-MX" sz="1400" b="1" dirty="0">
                <a:solidFill>
                  <a:schemeClr val="bg1"/>
                </a:solidFill>
                <a:effectLst>
                  <a:outerShdw blurRad="38100" dist="38100" dir="2700000" algn="tl">
                    <a:srgbClr val="000000">
                      <a:alpha val="43137"/>
                    </a:srgbClr>
                  </a:outerShdw>
                </a:effectLst>
                <a:latin typeface="Montserrat Ultra Light" pitchFamily="50" charset="0"/>
              </a:rPr>
              <a:t>Servicios y Gestión</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 Servicios y Gestión</a:t>
            </a:r>
          </a:p>
        </p:txBody>
      </p:sp>
      <p:sp>
        <p:nvSpPr>
          <p:cNvPr id="2" name="Marcador de número de diapositiva 1">
            <a:extLst>
              <a:ext uri="{FF2B5EF4-FFF2-40B4-BE49-F238E27FC236}">
                <a16:creationId xmlns:a16="http://schemas.microsoft.com/office/drawing/2014/main" xmlns="" id="{AC4BF22E-1408-48D9-B4E4-B51700245E49}"/>
              </a:ext>
            </a:extLst>
          </p:cNvPr>
          <p:cNvSpPr>
            <a:spLocks noGrp="1"/>
          </p:cNvSpPr>
          <p:nvPr>
            <p:ph type="sldNum" sz="quarter" idx="4"/>
          </p:nvPr>
        </p:nvSpPr>
        <p:spPr/>
        <p:txBody>
          <a:bodyPr/>
          <a:lstStyle/>
          <a:p>
            <a:fld id="{34762513-7D76-44F4-A4EB-02F5BA9AE113}" type="slidenum">
              <a:rPr lang="es-MX" smtClean="0"/>
              <a:t>5</a:t>
            </a:fld>
            <a:endParaRPr lang="es-MX" dirty="0"/>
          </a:p>
        </p:txBody>
      </p:sp>
      <p:sp>
        <p:nvSpPr>
          <p:cNvPr id="10" name="9 Título"/>
          <p:cNvSpPr>
            <a:spLocks noGrp="1"/>
          </p:cNvSpPr>
          <p:nvPr>
            <p:ph type="title"/>
          </p:nvPr>
        </p:nvSpPr>
        <p:spPr/>
        <p:txBody>
          <a:bodyPr/>
          <a:lstStyle/>
          <a:p>
            <a:r>
              <a:rPr lang="es-ES" dirty="0"/>
              <a:t>Fondo de Infraestructura Social  para las Entidades (FISE)</a:t>
            </a:r>
            <a:endParaRPr lang="es-MX" dirty="0"/>
          </a:p>
        </p:txBody>
      </p:sp>
      <p:sp>
        <p:nvSpPr>
          <p:cNvPr id="13" name="CuadroTexto 7">
            <a:extLst>
              <a:ext uri="{FF2B5EF4-FFF2-40B4-BE49-F238E27FC236}">
                <a16:creationId xmlns:a16="http://schemas.microsoft.com/office/drawing/2014/main" xmlns="" id="{B4DFA67A-098B-4B16-9992-0E7CFEA4AD57}"/>
              </a:ext>
            </a:extLst>
          </p:cNvPr>
          <p:cNvSpPr txBox="1"/>
          <p:nvPr/>
        </p:nvSpPr>
        <p:spPr>
          <a:xfrm>
            <a:off x="854510" y="6021288"/>
            <a:ext cx="4797610" cy="200055"/>
          </a:xfrm>
          <a:prstGeom prst="rect">
            <a:avLst/>
          </a:prstGeom>
          <a:noFill/>
        </p:spPr>
        <p:txBody>
          <a:bodyPr wrap="square" rtlCol="0">
            <a:spAutoFit/>
          </a:bodyPr>
          <a:lstStyle/>
          <a:p>
            <a:r>
              <a:rPr lang="es-MX" sz="700" dirty="0">
                <a:solidFill>
                  <a:srgbClr val="3D2E32"/>
                </a:solidFill>
                <a:latin typeface="Montserrat Light" pitchFamily="50" charset="0"/>
              </a:rPr>
              <a:t>Fuente: Elaboración propia con información de la Medición de Pobreza 2018 del CONEVAL</a:t>
            </a:r>
            <a:endParaRPr lang="es-MX" sz="1600" dirty="0"/>
          </a:p>
        </p:txBody>
      </p:sp>
      <p:graphicFrame>
        <p:nvGraphicFramePr>
          <p:cNvPr id="17" name="16 Tabla"/>
          <p:cNvGraphicFramePr>
            <a:graphicFrameLocks noGrp="1"/>
          </p:cNvGraphicFramePr>
          <p:nvPr>
            <p:extLst>
              <p:ext uri="{D42A27DB-BD31-4B8C-83A1-F6EECF244321}">
                <p14:modId xmlns:p14="http://schemas.microsoft.com/office/powerpoint/2010/main" val="614111817"/>
              </p:ext>
            </p:extLst>
          </p:nvPr>
        </p:nvGraphicFramePr>
        <p:xfrm>
          <a:off x="827584" y="3540740"/>
          <a:ext cx="8026554" cy="2336532"/>
        </p:xfrm>
        <a:graphic>
          <a:graphicData uri="http://schemas.openxmlformats.org/drawingml/2006/table">
            <a:tbl>
              <a:tblPr/>
              <a:tblGrid>
                <a:gridCol w="3129619"/>
                <a:gridCol w="579901"/>
                <a:gridCol w="303757"/>
                <a:gridCol w="3129619"/>
                <a:gridCol w="579901"/>
                <a:gridCol w="303757"/>
              </a:tblGrid>
              <a:tr h="281410">
                <a:tc gridSpan="6">
                  <a:txBody>
                    <a:bodyPr/>
                    <a:lstStyle/>
                    <a:p>
                      <a:pPr algn="ctr" fontAlgn="ctr"/>
                      <a:r>
                        <a:rPr lang="es-MX" sz="1000" b="0" i="0" u="none" strike="noStrike" dirty="0">
                          <a:solidFill>
                            <a:srgbClr val="FFFFFF"/>
                          </a:solidFill>
                          <a:effectLst/>
                          <a:latin typeface="Calibri"/>
                        </a:rPr>
                        <a:t>Indicadores</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66662">
                <a:tc>
                  <a:txBody>
                    <a:bodyPr/>
                    <a:lstStyle/>
                    <a:p>
                      <a:pPr algn="ctr" fontAlgn="ctr"/>
                      <a:r>
                        <a:rPr lang="es-MX" sz="1000" b="0" i="0" u="none" strike="noStrike">
                          <a:solidFill>
                            <a:srgbClr val="FFFFFF"/>
                          </a:solidFill>
                          <a:effectLst/>
                          <a:latin typeface="Calibri"/>
                        </a:rPr>
                        <a:t>Nombre indicador</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1000" b="0" i="0" u="none" strike="noStrike">
                          <a:solidFill>
                            <a:srgbClr val="FFFFFF"/>
                          </a:solidFill>
                          <a:effectLst/>
                          <a:latin typeface="Calibri"/>
                        </a:rPr>
                        <a:t>Población (Miles)</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1000" b="0" i="0" u="none" strike="noStrike">
                          <a:solidFill>
                            <a:srgbClr val="FFFFFF"/>
                          </a:solidFill>
                          <a:effectLst/>
                          <a:latin typeface="Calibri"/>
                        </a:rPr>
                        <a:t>%</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1000" b="0" i="0" u="none" strike="noStrike">
                          <a:solidFill>
                            <a:srgbClr val="FFFFFF"/>
                          </a:solidFill>
                          <a:effectLst/>
                          <a:latin typeface="Calibri"/>
                        </a:rPr>
                        <a:t>Nombre indicador</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1000" b="0" i="0" u="none" strike="noStrike">
                          <a:solidFill>
                            <a:srgbClr val="FFFFFF"/>
                          </a:solidFill>
                          <a:effectLst/>
                          <a:latin typeface="Calibri"/>
                        </a:rPr>
                        <a:t>Población (Miles)</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c>
                  <a:txBody>
                    <a:bodyPr/>
                    <a:lstStyle/>
                    <a:p>
                      <a:pPr algn="ctr" fontAlgn="ctr"/>
                      <a:r>
                        <a:rPr lang="es-MX" sz="1000" b="0" i="0" u="none" strike="noStrike">
                          <a:solidFill>
                            <a:srgbClr val="FFFFFF"/>
                          </a:solidFill>
                          <a:effectLst/>
                          <a:latin typeface="Calibri"/>
                        </a:rPr>
                        <a:t>%</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861D31"/>
                    </a:solidFill>
                  </a:tcPr>
                </a:tc>
              </a:tr>
              <a:tr h="281410">
                <a:tc>
                  <a:txBody>
                    <a:bodyPr/>
                    <a:lstStyle/>
                    <a:p>
                      <a:pPr marL="36000" algn="l" fontAlgn="ctr"/>
                      <a:r>
                        <a:rPr lang="es-MX" sz="1000" b="1" i="0" u="none" strike="noStrike" dirty="0">
                          <a:solidFill>
                            <a:srgbClr val="000000"/>
                          </a:solidFill>
                          <a:effectLst/>
                          <a:latin typeface="Calibri"/>
                        </a:rPr>
                        <a:t>Acceso a los servicios básicos en la vivienda</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457.4</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15%</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marL="36000" algn="l" fontAlgn="ctr"/>
                      <a:r>
                        <a:rPr lang="es-MX" sz="1000" b="1" i="0" u="none" strike="noStrike" dirty="0">
                          <a:solidFill>
                            <a:srgbClr val="000000"/>
                          </a:solidFill>
                          <a:effectLst/>
                          <a:latin typeface="Calibri"/>
                        </a:rPr>
                        <a:t>En carencia por acceso a calidad y espacios de la vivienda</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260.7</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9%</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281410">
                <a:tc gridSpan="3">
                  <a:txBody>
                    <a:bodyPr/>
                    <a:lstStyle/>
                    <a:p>
                      <a:pPr marL="72000" algn="l" fontAlgn="ctr"/>
                      <a:r>
                        <a:rPr lang="es-MX" sz="1000" b="0" i="1" u="none" strike="noStrike" dirty="0">
                          <a:solidFill>
                            <a:srgbClr val="000000"/>
                          </a:solidFill>
                          <a:effectLst/>
                          <a:latin typeface="Calibri"/>
                        </a:rPr>
                        <a:t>Necesidades conjuntas no satisfechas</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marL="72000" algn="l" fontAlgn="ctr"/>
                      <a:r>
                        <a:rPr lang="es-MX" sz="1000" b="0" i="1" u="none" strike="noStrike" dirty="0">
                          <a:solidFill>
                            <a:srgbClr val="000000"/>
                          </a:solidFill>
                          <a:effectLst/>
                          <a:latin typeface="Calibri"/>
                        </a:rPr>
                        <a:t>Necesidades conjuntas no satisfechas</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281410">
                <a:tc>
                  <a:txBody>
                    <a:bodyPr/>
                    <a:lstStyle/>
                    <a:p>
                      <a:pPr marL="108000" algn="l" fontAlgn="ctr"/>
                      <a:r>
                        <a:rPr lang="es-MX" sz="1000" b="0" i="0" u="none" strike="noStrike">
                          <a:solidFill>
                            <a:srgbClr val="000000"/>
                          </a:solidFill>
                          <a:effectLst/>
                          <a:latin typeface="Calibri"/>
                        </a:rPr>
                        <a:t>Drenaje y combustible</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105,181</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3.3%</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marL="108000" algn="l" fontAlgn="ctr"/>
                      <a:r>
                        <a:rPr lang="es-MX" sz="1000" b="0" i="0" u="none" strike="noStrike">
                          <a:solidFill>
                            <a:srgbClr val="000000"/>
                          </a:solidFill>
                          <a:effectLst/>
                          <a:latin typeface="Calibri"/>
                        </a:rPr>
                        <a:t>Pisos y hacinamiento</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16,622</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0.5%</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281410">
                <a:tc>
                  <a:txBody>
                    <a:bodyPr/>
                    <a:lstStyle/>
                    <a:p>
                      <a:pPr marL="108000" algn="l" fontAlgn="ctr"/>
                      <a:r>
                        <a:rPr lang="es-MX" sz="1000" b="0" i="0" u="none" strike="noStrike">
                          <a:solidFill>
                            <a:srgbClr val="000000"/>
                          </a:solidFill>
                          <a:effectLst/>
                          <a:latin typeface="Calibri"/>
                        </a:rPr>
                        <a:t>Agua, drenaje y combustible</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26,217</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0.8%</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marL="108000" algn="l" fontAlgn="ctr"/>
                      <a:r>
                        <a:rPr lang="es-MX" sz="1000" b="0" i="0" u="none" strike="noStrike">
                          <a:solidFill>
                            <a:srgbClr val="000000"/>
                          </a:solidFill>
                          <a:effectLst/>
                          <a:latin typeface="Calibri"/>
                        </a:rPr>
                        <a:t>Techos pisos y hacinamiento</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9,615</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0.3%</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281410">
                <a:tc>
                  <a:txBody>
                    <a:bodyPr/>
                    <a:lstStyle/>
                    <a:p>
                      <a:pPr marL="108000" algn="l" fontAlgn="ctr"/>
                      <a:r>
                        <a:rPr lang="es-MX" sz="1000" b="0" i="0" u="none" strike="noStrike">
                          <a:solidFill>
                            <a:srgbClr val="000000"/>
                          </a:solidFill>
                          <a:effectLst/>
                          <a:latin typeface="Calibri"/>
                        </a:rPr>
                        <a:t>Agua y combustible</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49,695</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1.6%</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marL="108000" algn="l" fontAlgn="ctr"/>
                      <a:r>
                        <a:rPr lang="es-MX" sz="1000" b="0" i="0" u="none" strike="noStrike">
                          <a:solidFill>
                            <a:srgbClr val="000000"/>
                          </a:solidFill>
                          <a:effectLst/>
                          <a:latin typeface="Calibri"/>
                        </a:rPr>
                        <a:t>Techos y hacinamiento</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23,323</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0.7%</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281410">
                <a:tc>
                  <a:txBody>
                    <a:bodyPr/>
                    <a:lstStyle/>
                    <a:p>
                      <a:pPr marL="108000" algn="l" fontAlgn="ctr"/>
                      <a:r>
                        <a:rPr lang="es-MX" sz="1000" b="0" i="0" u="none" strike="noStrike" dirty="0">
                          <a:solidFill>
                            <a:srgbClr val="000000"/>
                          </a:solidFill>
                          <a:effectLst/>
                          <a:latin typeface="Calibri"/>
                        </a:rPr>
                        <a:t>Agua, drenaje y luz</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1,843</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Calibri"/>
                        </a:rPr>
                        <a:t>0.1%</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marL="108000" algn="l" fontAlgn="ctr"/>
                      <a:r>
                        <a:rPr lang="es-MX" sz="1000" b="0" i="0" u="none" strike="noStrike" dirty="0">
                          <a:solidFill>
                            <a:srgbClr val="000000"/>
                          </a:solidFill>
                          <a:effectLst/>
                          <a:latin typeface="Calibri"/>
                        </a:rPr>
                        <a:t>Pisos, muros y hacinamiento</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Calibri"/>
                        </a:rPr>
                        <a:t>8,931</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Calibri"/>
                        </a:rPr>
                        <a:t>0.3%</a:t>
                      </a:r>
                    </a:p>
                  </a:txBody>
                  <a:tcPr marL="9438" marR="9438" marT="9438"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10048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Pentágono"/>
          <p:cNvSpPr/>
          <p:nvPr/>
        </p:nvSpPr>
        <p:spPr>
          <a:xfrm rot="5400000">
            <a:off x="-2212522" y="3935342"/>
            <a:ext cx="507203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7" name="6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6</a:t>
            </a:r>
          </a:p>
        </p:txBody>
      </p:sp>
      <p:sp>
        <p:nvSpPr>
          <p:cNvPr id="8" name="7 CuadroTexto"/>
          <p:cNvSpPr txBox="1"/>
          <p:nvPr/>
        </p:nvSpPr>
        <p:spPr>
          <a:xfrm rot="16200000">
            <a:off x="-539666" y="3490208"/>
            <a:ext cx="1726336" cy="307777"/>
          </a:xfrm>
          <a:prstGeom prst="rect">
            <a:avLst/>
          </a:prstGeom>
          <a:noFill/>
        </p:spPr>
        <p:txBody>
          <a:bodyPr wrap="square" rtlCol="0">
            <a:spAutoFit/>
          </a:bodyPr>
          <a:lstStyle/>
          <a:p>
            <a:r>
              <a:rPr lang="es-MX" sz="1400" b="1" dirty="0">
                <a:solidFill>
                  <a:schemeClr val="bg1"/>
                </a:solidFill>
                <a:effectLst>
                  <a:outerShdw blurRad="38100" dist="38100" dir="2700000" algn="tl">
                    <a:srgbClr val="000000">
                      <a:alpha val="43137"/>
                    </a:srgbClr>
                  </a:outerShdw>
                </a:effectLst>
                <a:latin typeface="Montserrat Ultra Light" pitchFamily="50" charset="0"/>
              </a:rPr>
              <a:t>Análisis FODA</a:t>
            </a:r>
          </a:p>
        </p:txBody>
      </p:sp>
      <p:sp>
        <p:nvSpPr>
          <p:cNvPr id="17" name="16 Marcador de número de diapositiva"/>
          <p:cNvSpPr>
            <a:spLocks noGrp="1"/>
          </p:cNvSpPr>
          <p:nvPr>
            <p:ph type="sldNum" sz="quarter" idx="4"/>
          </p:nvPr>
        </p:nvSpPr>
        <p:spPr/>
        <p:txBody>
          <a:bodyPr/>
          <a:lstStyle/>
          <a:p>
            <a:fld id="{34762513-7D76-44F4-A4EB-02F5BA9AE113}" type="slidenum">
              <a:rPr lang="es-MX" smtClean="0"/>
              <a:t>6</a:t>
            </a:fld>
            <a:endParaRPr lang="es-MX" dirty="0"/>
          </a:p>
        </p:txBody>
      </p:sp>
      <p:sp>
        <p:nvSpPr>
          <p:cNvPr id="2" name="1 Título"/>
          <p:cNvSpPr>
            <a:spLocks noGrp="1"/>
          </p:cNvSpPr>
          <p:nvPr>
            <p:ph type="title"/>
          </p:nvPr>
        </p:nvSpPr>
        <p:spPr/>
        <p:txBody>
          <a:bodyPr/>
          <a:lstStyle/>
          <a:p>
            <a:r>
              <a:rPr lang="es-ES" dirty="0"/>
              <a:t>Fondo de Infraestructura Social  para las Entidades (FISE)</a:t>
            </a:r>
            <a:endParaRPr lang="es-MX" dirty="0"/>
          </a:p>
        </p:txBody>
      </p:sp>
      <p:graphicFrame>
        <p:nvGraphicFramePr>
          <p:cNvPr id="10" name="9 Tabla"/>
          <p:cNvGraphicFramePr>
            <a:graphicFrameLocks noGrp="1"/>
          </p:cNvGraphicFramePr>
          <p:nvPr>
            <p:extLst>
              <p:ext uri="{D42A27DB-BD31-4B8C-83A1-F6EECF244321}">
                <p14:modId xmlns:p14="http://schemas.microsoft.com/office/powerpoint/2010/main" val="2676839265"/>
              </p:ext>
            </p:extLst>
          </p:nvPr>
        </p:nvGraphicFramePr>
        <p:xfrm>
          <a:off x="755577" y="1540200"/>
          <a:ext cx="8208912" cy="4968701"/>
        </p:xfrm>
        <a:graphic>
          <a:graphicData uri="http://schemas.openxmlformats.org/drawingml/2006/table">
            <a:tbl>
              <a:tblPr firstRow="1" bandRow="1">
                <a:effectLst/>
                <a:tableStyleId>{5C22544A-7EE6-4342-B048-85BDC9FD1C3A}</a:tableStyleId>
              </a:tblPr>
              <a:tblGrid>
                <a:gridCol w="4128102">
                  <a:extLst>
                    <a:ext uri="{9D8B030D-6E8A-4147-A177-3AD203B41FA5}">
                      <a16:colId xmlns="" xmlns:a16="http://schemas.microsoft.com/office/drawing/2014/main" val="20000"/>
                    </a:ext>
                  </a:extLst>
                </a:gridCol>
                <a:gridCol w="4080810">
                  <a:extLst>
                    <a:ext uri="{9D8B030D-6E8A-4147-A177-3AD203B41FA5}">
                      <a16:colId xmlns="" xmlns:a16="http://schemas.microsoft.com/office/drawing/2014/main" val="20001"/>
                    </a:ext>
                  </a:extLst>
                </a:gridCol>
              </a:tblGrid>
              <a:tr h="260283">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Fortalezas</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Debilidades</a:t>
                      </a:r>
                      <a:endParaRPr lang="es-MX" sz="1000" b="1" baseline="0" dirty="0">
                        <a:solidFill>
                          <a:schemeClr val="bg1"/>
                        </a:solidFill>
                        <a:effectLst>
                          <a:outerShdw blurRad="38100" dist="38100" dir="2700000" algn="tl">
                            <a:srgbClr val="000000">
                              <a:alpha val="43137"/>
                            </a:srgbClr>
                          </a:outerShdw>
                        </a:effectLst>
                        <a:latin typeface="Montserrat Light" pitchFamily="50"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 xmlns:a16="http://schemas.microsoft.com/office/drawing/2014/main" val="10000"/>
                  </a:ext>
                </a:extLst>
              </a:tr>
              <a:tr h="2348597">
                <a:tc>
                  <a:txBody>
                    <a:bodyPr/>
                    <a:lstStyle/>
                    <a:p>
                      <a:pPr marL="171450" indent="-171450" algn="just">
                        <a:lnSpc>
                          <a:spcPct val="120000"/>
                        </a:lnSpc>
                        <a:buFont typeface="Arial" pitchFamily="34" charset="0"/>
                        <a:buChar char="•"/>
                      </a:pPr>
                      <a:r>
                        <a:rPr lang="es-ES" sz="1000" b="0" dirty="0" smtClean="0">
                          <a:solidFill>
                            <a:schemeClr val="tx1"/>
                          </a:solidFill>
                          <a:latin typeface="Montserrat Light" pitchFamily="50" charset="0"/>
                        </a:rPr>
                        <a:t>Los productos de las despensas y desayunos escolares en sus dos modalidades cumplen con los criterios de calidad nutricia.</a:t>
                      </a:r>
                    </a:p>
                    <a:p>
                      <a:pPr marL="171450" indent="-171450" algn="just">
                        <a:lnSpc>
                          <a:spcPct val="120000"/>
                        </a:lnSpc>
                        <a:buFont typeface="Arial" pitchFamily="34" charset="0"/>
                        <a:buChar char="•"/>
                      </a:pPr>
                      <a:endParaRPr lang="es-ES" sz="1000" b="0" dirty="0" smtClean="0">
                        <a:solidFill>
                          <a:schemeClr val="tx1"/>
                        </a:solidFill>
                        <a:latin typeface="Montserrat Light" pitchFamily="50" charset="0"/>
                      </a:endParaRPr>
                    </a:p>
                    <a:p>
                      <a:pPr marL="171450" indent="-171450" algn="just">
                        <a:lnSpc>
                          <a:spcPct val="120000"/>
                        </a:lnSpc>
                        <a:buFont typeface="Arial" pitchFamily="34" charset="0"/>
                        <a:buChar char="•"/>
                      </a:pPr>
                      <a:r>
                        <a:rPr lang="es-ES" sz="1000" b="0" dirty="0" smtClean="0">
                          <a:solidFill>
                            <a:schemeClr val="tx1"/>
                          </a:solidFill>
                          <a:latin typeface="Montserrat Light" pitchFamily="50" charset="0"/>
                        </a:rPr>
                        <a:t>El programa cuenta con un Sistema de Información y Seguimiento de los Beneficiarios Mensuales (padrón).</a:t>
                      </a:r>
                    </a:p>
                    <a:p>
                      <a:pPr marL="171450" indent="-171450" algn="just">
                        <a:lnSpc>
                          <a:spcPct val="120000"/>
                        </a:lnSpc>
                        <a:buFont typeface="Arial" pitchFamily="34" charset="0"/>
                        <a:buChar char="•"/>
                      </a:pPr>
                      <a:endParaRPr lang="es-ES" sz="1000" b="0" dirty="0" smtClean="0">
                        <a:solidFill>
                          <a:schemeClr val="tx1"/>
                        </a:solidFill>
                        <a:latin typeface="Montserrat Light" pitchFamily="50" charset="0"/>
                      </a:endParaRPr>
                    </a:p>
                    <a:p>
                      <a:pPr marL="171450" indent="-171450" algn="just">
                        <a:lnSpc>
                          <a:spcPct val="120000"/>
                        </a:lnSpc>
                        <a:buFont typeface="Arial" pitchFamily="34" charset="0"/>
                        <a:buChar char="•"/>
                      </a:pPr>
                      <a:r>
                        <a:rPr lang="es-ES" sz="1000" b="0" dirty="0" smtClean="0">
                          <a:solidFill>
                            <a:schemeClr val="tx1"/>
                          </a:solidFill>
                          <a:latin typeface="Montserrat Light" pitchFamily="50" charset="0"/>
                        </a:rPr>
                        <a:t>Existe una buena comunicación con los SMDIF, planteles escolares y empresas agrícolas.</a:t>
                      </a:r>
                    </a:p>
                    <a:p>
                      <a:pPr marL="171450" indent="-171450" algn="just">
                        <a:lnSpc>
                          <a:spcPct val="120000"/>
                        </a:lnSpc>
                        <a:buFont typeface="Arial" pitchFamily="34" charset="0"/>
                        <a:buChar char="•"/>
                      </a:pPr>
                      <a:endParaRPr lang="es-ES" sz="1000" b="0" dirty="0" smtClean="0">
                        <a:solidFill>
                          <a:schemeClr val="tx1"/>
                        </a:solidFill>
                        <a:latin typeface="Montserrat Light" pitchFamily="50" charset="0"/>
                      </a:endParaRPr>
                    </a:p>
                    <a:p>
                      <a:pPr marL="171450" indent="-171450" algn="just">
                        <a:lnSpc>
                          <a:spcPct val="120000"/>
                        </a:lnSpc>
                        <a:buFont typeface="Arial" pitchFamily="34" charset="0"/>
                        <a:buChar char="•"/>
                      </a:pPr>
                      <a:r>
                        <a:rPr lang="es-ES" sz="1000" b="0" dirty="0" smtClean="0">
                          <a:solidFill>
                            <a:schemeClr val="tx1"/>
                          </a:solidFill>
                          <a:latin typeface="Montserrat Light" pitchFamily="50" charset="0"/>
                        </a:rPr>
                        <a:t>Se cuenta con procedimientos para cada uno de los programas.</a:t>
                      </a:r>
                      <a:endParaRPr lang="es-ES" sz="1000" b="0" dirty="0">
                        <a:solidFill>
                          <a:schemeClr val="tx1"/>
                        </a:solidFill>
                        <a:latin typeface="Montserrat Light" pitchFamily="50" charset="0"/>
                      </a:endParaRP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563" marR="36195" lvl="0" indent="-182563" algn="just">
                        <a:lnSpc>
                          <a:spcPct val="120000"/>
                        </a:lnSpc>
                        <a:spcBef>
                          <a:spcPts val="5"/>
                        </a:spcBef>
                        <a:spcAft>
                          <a:spcPts val="0"/>
                        </a:spcAft>
                        <a:buSzPts val="900"/>
                        <a:buFont typeface="Calibri Light" panose="020F0302020204030204" pitchFamily="34" charset="0"/>
                        <a:buChar char="•"/>
                        <a:tabLst>
                          <a:tab pos="314325" algn="l"/>
                        </a:tabLst>
                      </a:pPr>
                      <a:r>
                        <a:rPr lang="es-MX" sz="1000" dirty="0" smtClean="0">
                          <a:latin typeface="Montserrat Light" pitchFamily="50" charset="0"/>
                        </a:rPr>
                        <a:t>El FISE no cuenta con evaluaciones de impacto.</a:t>
                      </a:r>
                    </a:p>
                    <a:p>
                      <a:pPr marL="182563" marR="36195" lvl="0" indent="-182563" algn="just">
                        <a:lnSpc>
                          <a:spcPct val="120000"/>
                        </a:lnSpc>
                        <a:spcBef>
                          <a:spcPts val="5"/>
                        </a:spcBef>
                        <a:spcAft>
                          <a:spcPts val="0"/>
                        </a:spcAft>
                        <a:buSzPts val="900"/>
                        <a:buFont typeface="Calibri Light" panose="020F0302020204030204" pitchFamily="34" charset="0"/>
                        <a:buChar char="•"/>
                        <a:tabLst>
                          <a:tab pos="314325" algn="l"/>
                        </a:tabLst>
                      </a:pPr>
                      <a:endParaRPr lang="es-MX" sz="1000" b="0" dirty="0" smtClean="0">
                        <a:solidFill>
                          <a:srgbClr val="3D2E32"/>
                        </a:solidFill>
                        <a:latin typeface="Montserrat Light" pitchFamily="50" charset="0"/>
                      </a:endParaRPr>
                    </a:p>
                    <a:p>
                      <a:pPr marL="182563" marR="36195" lvl="0" indent="-182563" algn="just" defTabSz="914400" rtl="0" eaLnBrk="1" latinLnBrk="0" hangingPunct="1">
                        <a:lnSpc>
                          <a:spcPct val="120000"/>
                        </a:lnSpc>
                        <a:spcBef>
                          <a:spcPts val="5"/>
                        </a:spcBef>
                        <a:spcAft>
                          <a:spcPts val="0"/>
                        </a:spcAft>
                        <a:buSzPts val="900"/>
                        <a:buFont typeface="Calibri Light" panose="020F0302020204030204" pitchFamily="34" charset="0"/>
                        <a:buChar char="•"/>
                        <a:tabLst>
                          <a:tab pos="314325" algn="l"/>
                        </a:tabLst>
                      </a:pPr>
                      <a:r>
                        <a:rPr lang="es-MX" sz="1000" kern="1200" dirty="0" smtClean="0">
                          <a:solidFill>
                            <a:schemeClr val="dk1"/>
                          </a:solidFill>
                          <a:latin typeface="Montserrat Light" pitchFamily="50" charset="0"/>
                          <a:ea typeface="+mn-ea"/>
                          <a:cs typeface="+mn-cs"/>
                        </a:rPr>
                        <a:t>La Matriz de Indicadores de Resultados (MIR) no se ajusta a la realidad operativa de entidad federativa, lo que constituye una debilidad.</a:t>
                      </a:r>
                    </a:p>
                    <a:p>
                      <a:pPr marL="182563" marR="36195" lvl="0" indent="-182563" algn="just">
                        <a:lnSpc>
                          <a:spcPct val="120000"/>
                        </a:lnSpc>
                        <a:spcBef>
                          <a:spcPts val="5"/>
                        </a:spcBef>
                        <a:spcAft>
                          <a:spcPts val="0"/>
                        </a:spcAft>
                        <a:buSzPts val="900"/>
                        <a:buFont typeface="Calibri Light" panose="020F0302020204030204" pitchFamily="34" charset="0"/>
                        <a:buChar char="•"/>
                        <a:tabLst>
                          <a:tab pos="314325" algn="l"/>
                        </a:tabLst>
                      </a:pPr>
                      <a:endParaRPr lang="es-MX" sz="1000" b="0" dirty="0" smtClean="0">
                        <a:solidFill>
                          <a:srgbClr val="3D2E32"/>
                        </a:solidFill>
                        <a:latin typeface="Montserrat Light" pitchFamily="50" charset="0"/>
                      </a:endParaRPr>
                    </a:p>
                    <a:p>
                      <a:pPr marL="182563" marR="36195" lvl="0" indent="-182563" algn="just" defTabSz="914400" rtl="0" eaLnBrk="1" latinLnBrk="0" hangingPunct="1">
                        <a:lnSpc>
                          <a:spcPct val="120000"/>
                        </a:lnSpc>
                        <a:spcBef>
                          <a:spcPts val="5"/>
                        </a:spcBef>
                        <a:spcAft>
                          <a:spcPts val="0"/>
                        </a:spcAft>
                        <a:buSzPts val="900"/>
                        <a:buFont typeface="Calibri Light" panose="020F0302020204030204" pitchFamily="34" charset="0"/>
                        <a:buChar char="•"/>
                        <a:tabLst>
                          <a:tab pos="314325" algn="l"/>
                        </a:tabLst>
                      </a:pPr>
                      <a:r>
                        <a:rPr lang="es-MX" sz="1000" kern="1200" dirty="0" smtClean="0">
                          <a:solidFill>
                            <a:schemeClr val="dk1"/>
                          </a:solidFill>
                          <a:latin typeface="Montserrat Light" pitchFamily="50" charset="0"/>
                          <a:ea typeface="+mn-ea"/>
                          <a:cs typeface="+mn-cs"/>
                        </a:rPr>
                        <a:t>No  se cuenta con una estrategia de cobertura a largo plazo.</a:t>
                      </a:r>
                    </a:p>
                    <a:p>
                      <a:pPr marL="182563" marR="36195" lvl="0" indent="-182563" algn="just" defTabSz="914400" rtl="0" eaLnBrk="1" latinLnBrk="0" hangingPunct="1">
                        <a:lnSpc>
                          <a:spcPct val="120000"/>
                        </a:lnSpc>
                        <a:spcBef>
                          <a:spcPts val="5"/>
                        </a:spcBef>
                        <a:spcAft>
                          <a:spcPts val="0"/>
                        </a:spcAft>
                        <a:buSzPts val="900"/>
                        <a:buFont typeface="Calibri Light" panose="020F0302020204030204" pitchFamily="34" charset="0"/>
                        <a:buChar char="•"/>
                        <a:tabLst>
                          <a:tab pos="314325" algn="l"/>
                        </a:tabLst>
                      </a:pPr>
                      <a:endParaRPr lang="es-MX" sz="1000" kern="1200" dirty="0" smtClean="0">
                        <a:solidFill>
                          <a:schemeClr val="dk1"/>
                        </a:solidFill>
                        <a:latin typeface="Montserrat Light" pitchFamily="50" charset="0"/>
                        <a:ea typeface="+mn-ea"/>
                        <a:cs typeface="+mn-cs"/>
                      </a:endParaRPr>
                    </a:p>
                    <a:p>
                      <a:pPr marL="182563" marR="36195" lvl="0" indent="-182563" algn="just" defTabSz="914400" rtl="0" eaLnBrk="1" latinLnBrk="0" hangingPunct="1">
                        <a:lnSpc>
                          <a:spcPct val="120000"/>
                        </a:lnSpc>
                        <a:spcBef>
                          <a:spcPts val="5"/>
                        </a:spcBef>
                        <a:spcAft>
                          <a:spcPts val="0"/>
                        </a:spcAft>
                        <a:buSzPts val="900"/>
                        <a:buFont typeface="Calibri Light" panose="020F0302020204030204" pitchFamily="34" charset="0"/>
                        <a:buChar char="•"/>
                        <a:tabLst>
                          <a:tab pos="314325" algn="l"/>
                        </a:tabLst>
                      </a:pPr>
                      <a:r>
                        <a:rPr lang="es-MX" sz="1000" kern="1200" dirty="0" smtClean="0">
                          <a:solidFill>
                            <a:schemeClr val="dk1"/>
                          </a:solidFill>
                          <a:latin typeface="Montserrat Light" pitchFamily="50" charset="0"/>
                          <a:ea typeface="+mn-ea"/>
                          <a:cs typeface="+mn-cs"/>
                        </a:rPr>
                        <a:t>No se identifica información para monitorear el desempeño de cada uno de los subprogramas.</a:t>
                      </a:r>
                    </a:p>
                    <a:p>
                      <a:pPr marL="182563" marR="36195" lvl="0" indent="-182563" algn="just">
                        <a:lnSpc>
                          <a:spcPct val="120000"/>
                        </a:lnSpc>
                        <a:spcBef>
                          <a:spcPts val="5"/>
                        </a:spcBef>
                        <a:spcAft>
                          <a:spcPts val="0"/>
                        </a:spcAft>
                        <a:buSzPts val="900"/>
                        <a:buFont typeface="Calibri Light" panose="020F0302020204030204" pitchFamily="34" charset="0"/>
                        <a:buChar char="•"/>
                        <a:tabLst>
                          <a:tab pos="314325" algn="l"/>
                        </a:tabLst>
                      </a:pPr>
                      <a:endParaRPr lang="es-MX" sz="1100" b="0" dirty="0">
                        <a:solidFill>
                          <a:srgbClr val="3D2E32"/>
                        </a:solidFill>
                        <a:latin typeface="Montserrat Light" pitchFamily="50"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44016">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Oportunidades</a:t>
                      </a: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Amenazas</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 xmlns:a16="http://schemas.microsoft.com/office/drawing/2014/main" val="10002"/>
                  </a:ext>
                </a:extLst>
              </a:tr>
              <a:tr h="2115981">
                <a:tc>
                  <a:txBody>
                    <a:bodyPr/>
                    <a:lstStyle/>
                    <a:p>
                      <a:pPr marL="171450" marR="36195" lvl="0" indent="-171450" algn="just" defTabSz="914400" rtl="0" eaLnBrk="1" latinLnBrk="0" hangingPunct="1">
                        <a:lnSpc>
                          <a:spcPct val="120000"/>
                        </a:lnSpc>
                        <a:spcBef>
                          <a:spcPts val="5"/>
                        </a:spcBef>
                        <a:spcAft>
                          <a:spcPts val="0"/>
                        </a:spcAft>
                        <a:buSzPts val="900"/>
                        <a:buFont typeface="Arial" panose="020B0604020202020204" pitchFamily="34" charset="0"/>
                        <a:buChar char="•"/>
                        <a:tabLst>
                          <a:tab pos="314325" algn="l"/>
                        </a:tabLst>
                      </a:pPr>
                      <a:r>
                        <a:rPr lang="es-MX" sz="1000" kern="1200" dirty="0" smtClean="0">
                          <a:solidFill>
                            <a:schemeClr val="dk1"/>
                          </a:solidFill>
                          <a:latin typeface="Montserrat Light" panose="00000400000000000000" pitchFamily="50" charset="0"/>
                          <a:ea typeface="Calibri Light" panose="020F0302020204030204" pitchFamily="34" charset="0"/>
                          <a:cs typeface="Times New Roman" panose="02020603050405020304" pitchFamily="18" charset="0"/>
                        </a:rPr>
                        <a:t>Se tienen bien definidas la población potencial y objetivo,</a:t>
                      </a:r>
                      <a:r>
                        <a:rPr lang="es-MX" sz="1000" kern="1200" baseline="0" dirty="0" smtClean="0">
                          <a:solidFill>
                            <a:schemeClr val="dk1"/>
                          </a:solidFill>
                          <a:latin typeface="Montserrat Light" panose="00000400000000000000" pitchFamily="50" charset="0"/>
                          <a:ea typeface="Calibri Light" panose="020F0302020204030204" pitchFamily="34" charset="0"/>
                          <a:cs typeface="Times New Roman" panose="02020603050405020304" pitchFamily="18" charset="0"/>
                        </a:rPr>
                        <a:t> por lo tanto, </a:t>
                      </a:r>
                      <a:r>
                        <a:rPr lang="es-MX" sz="1000" kern="1200" dirty="0" smtClean="0">
                          <a:solidFill>
                            <a:schemeClr val="dk1"/>
                          </a:solidFill>
                          <a:latin typeface="Montserrat Light" panose="00000400000000000000" pitchFamily="50" charset="0"/>
                          <a:ea typeface="Calibri Light" panose="020F0302020204030204" pitchFamily="34" charset="0"/>
                          <a:cs typeface="Times New Roman" panose="02020603050405020304" pitchFamily="18" charset="0"/>
                        </a:rPr>
                        <a:t>la planeación de los recursos del fondo están bien dirigidos.</a:t>
                      </a:r>
                    </a:p>
                    <a:p>
                      <a:pPr marL="171450" marR="36195" lvl="0" indent="-171450" algn="just" defTabSz="914400" rtl="0" eaLnBrk="1" latinLnBrk="0" hangingPunct="1">
                        <a:lnSpc>
                          <a:spcPct val="120000"/>
                        </a:lnSpc>
                        <a:spcBef>
                          <a:spcPts val="5"/>
                        </a:spcBef>
                        <a:spcAft>
                          <a:spcPts val="0"/>
                        </a:spcAft>
                        <a:buSzPts val="900"/>
                        <a:buFont typeface="Arial" panose="020B0604020202020204" pitchFamily="34" charset="0"/>
                        <a:buChar char="•"/>
                        <a:tabLst>
                          <a:tab pos="314325" algn="l"/>
                        </a:tabLst>
                      </a:pPr>
                      <a:endParaRPr lang="es-MX" sz="500" kern="1200" dirty="0" smtClean="0">
                        <a:solidFill>
                          <a:schemeClr val="dk1"/>
                        </a:solidFill>
                        <a:latin typeface="Montserrat Light" panose="00000400000000000000" pitchFamily="50" charset="0"/>
                        <a:ea typeface="Calibri Light" panose="020F0302020204030204" pitchFamily="34" charset="0"/>
                        <a:cs typeface="Times New Roman" panose="02020603050405020304" pitchFamily="18" charset="0"/>
                      </a:endParaRPr>
                    </a:p>
                    <a:p>
                      <a:pPr marL="171450" marR="36195" lvl="0" indent="-171450" algn="just" defTabSz="914400" rtl="0" eaLnBrk="1" latinLnBrk="0" hangingPunct="1">
                        <a:lnSpc>
                          <a:spcPct val="120000"/>
                        </a:lnSpc>
                        <a:spcBef>
                          <a:spcPts val="5"/>
                        </a:spcBef>
                        <a:spcAft>
                          <a:spcPts val="0"/>
                        </a:spcAft>
                        <a:buSzPts val="900"/>
                        <a:buFont typeface="Arial" panose="020B0604020202020204" pitchFamily="34" charset="0"/>
                        <a:buChar char="•"/>
                        <a:tabLst>
                          <a:tab pos="314325" algn="l"/>
                        </a:tabLst>
                      </a:pPr>
                      <a:r>
                        <a:rPr lang="es-MX" sz="1000" kern="1200" dirty="0" smtClean="0">
                          <a:solidFill>
                            <a:schemeClr val="dk1"/>
                          </a:solidFill>
                          <a:latin typeface="Montserrat Light" panose="00000400000000000000" pitchFamily="50" charset="0"/>
                          <a:ea typeface="Calibri Light" panose="020F0302020204030204" pitchFamily="34" charset="0"/>
                          <a:cs typeface="Times New Roman" panose="02020603050405020304" pitchFamily="18" charset="0"/>
                        </a:rPr>
                        <a:t>Derivado que se permite la mezcla</a:t>
                      </a:r>
                      <a:r>
                        <a:rPr lang="es-MX" sz="1000" kern="1200" baseline="0" dirty="0" smtClean="0">
                          <a:solidFill>
                            <a:schemeClr val="dk1"/>
                          </a:solidFill>
                          <a:latin typeface="Montserrat Light" panose="00000400000000000000" pitchFamily="50" charset="0"/>
                          <a:ea typeface="Calibri Light" panose="020F0302020204030204" pitchFamily="34" charset="0"/>
                          <a:cs typeface="Times New Roman" panose="02020603050405020304" pitchFamily="18" charset="0"/>
                        </a:rPr>
                        <a:t> de los recursos con otros fondos, se tiene una mayormente una mejor cobertura </a:t>
                      </a:r>
                      <a:r>
                        <a:rPr lang="es-MX" sz="1000" kern="1200" dirty="0" smtClean="0">
                          <a:solidFill>
                            <a:schemeClr val="dk1"/>
                          </a:solidFill>
                          <a:latin typeface="Montserrat Light" panose="00000400000000000000" pitchFamily="50" charset="0"/>
                          <a:ea typeface="Calibri Light" panose="020F0302020204030204" pitchFamily="34" charset="0"/>
                          <a:cs typeface="Times New Roman" panose="02020603050405020304" pitchFamily="18" charset="0"/>
                        </a:rPr>
                        <a:t>que con los recursos asignados.</a:t>
                      </a:r>
                    </a:p>
                    <a:p>
                      <a:pPr marL="171450" marR="36195" lvl="0" indent="-171450" algn="just" defTabSz="914400" rtl="0" eaLnBrk="1" latinLnBrk="0" hangingPunct="1">
                        <a:lnSpc>
                          <a:spcPct val="120000"/>
                        </a:lnSpc>
                        <a:spcBef>
                          <a:spcPts val="5"/>
                        </a:spcBef>
                        <a:spcAft>
                          <a:spcPts val="0"/>
                        </a:spcAft>
                        <a:buSzPts val="900"/>
                        <a:buFont typeface="Arial" panose="020B0604020202020204" pitchFamily="34" charset="0"/>
                        <a:buChar char="•"/>
                        <a:tabLst>
                          <a:tab pos="314325" algn="l"/>
                        </a:tabLst>
                      </a:pPr>
                      <a:endParaRPr lang="es-MX" sz="500" kern="1200" dirty="0" smtClean="0">
                        <a:solidFill>
                          <a:schemeClr val="dk1"/>
                        </a:solidFill>
                        <a:latin typeface="Montserrat Light" panose="00000400000000000000" pitchFamily="50" charset="0"/>
                        <a:ea typeface="Calibri Light" panose="020F0302020204030204" pitchFamily="34" charset="0"/>
                        <a:cs typeface="Times New Roman" panose="02020603050405020304" pitchFamily="18" charset="0"/>
                      </a:endParaRPr>
                    </a:p>
                    <a:p>
                      <a:pPr marL="171450" marR="36195" lvl="0" indent="-171450" algn="just" defTabSz="914400" rtl="0" eaLnBrk="1" latinLnBrk="0" hangingPunct="1">
                        <a:lnSpc>
                          <a:spcPct val="120000"/>
                        </a:lnSpc>
                        <a:spcBef>
                          <a:spcPts val="5"/>
                        </a:spcBef>
                        <a:spcAft>
                          <a:spcPts val="0"/>
                        </a:spcAft>
                        <a:buSzPts val="900"/>
                        <a:buFont typeface="Arial" panose="020B0604020202020204" pitchFamily="34" charset="0"/>
                        <a:buChar char="•"/>
                        <a:tabLst>
                          <a:tab pos="314325" algn="l"/>
                        </a:tabLst>
                      </a:pPr>
                      <a:r>
                        <a:rPr lang="es-MX" sz="1000" kern="1200" dirty="0" smtClean="0">
                          <a:solidFill>
                            <a:schemeClr val="dk1"/>
                          </a:solidFill>
                          <a:latin typeface="Montserrat Light" panose="00000400000000000000" pitchFamily="50" charset="0"/>
                          <a:ea typeface="Calibri Light" panose="020F0302020204030204" pitchFamily="34" charset="0"/>
                          <a:cs typeface="Times New Roman" panose="02020603050405020304" pitchFamily="18" charset="0"/>
                        </a:rPr>
                        <a:t>Se cuenta con un mayor control en cuanto</a:t>
                      </a:r>
                      <a:r>
                        <a:rPr lang="es-MX" sz="1000" kern="1200" baseline="0" dirty="0" smtClean="0">
                          <a:solidFill>
                            <a:schemeClr val="dk1"/>
                          </a:solidFill>
                          <a:latin typeface="Montserrat Light" panose="00000400000000000000" pitchFamily="50" charset="0"/>
                          <a:ea typeface="Calibri Light" panose="020F0302020204030204" pitchFamily="34" charset="0"/>
                          <a:cs typeface="Times New Roman" panose="02020603050405020304" pitchFamily="18" charset="0"/>
                        </a:rPr>
                        <a:t> al apoyo de los beneficiarios, gracias al padrón de beneficiarios que se asigna al inicio del fondo, así </a:t>
                      </a:r>
                      <a:r>
                        <a:rPr lang="es-MX" sz="1000" kern="1200" dirty="0" smtClean="0">
                          <a:solidFill>
                            <a:schemeClr val="dk1"/>
                          </a:solidFill>
                          <a:latin typeface="Montserrat Light" panose="00000400000000000000" pitchFamily="50" charset="0"/>
                          <a:ea typeface="Calibri Light" panose="020F0302020204030204" pitchFamily="34" charset="0"/>
                          <a:cs typeface="Times New Roman" panose="02020603050405020304" pitchFamily="18" charset="0"/>
                        </a:rPr>
                        <a:t>se evita que se apoye a una localidad más de una vez con la misma obra.</a:t>
                      </a:r>
                      <a:endParaRPr lang="es-MX" sz="1000" kern="1200" dirty="0">
                        <a:solidFill>
                          <a:schemeClr val="dk1"/>
                        </a:solidFill>
                        <a:latin typeface="Montserrat Light" panose="00000400000000000000" pitchFamily="50" charset="0"/>
                        <a:ea typeface="Calibri Light" panose="020F03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563" marR="112395" lvl="0" indent="-182563" algn="just">
                        <a:lnSpc>
                          <a:spcPct val="120000"/>
                        </a:lnSpc>
                        <a:spcBef>
                          <a:spcPts val="355"/>
                        </a:spcBef>
                        <a:spcAft>
                          <a:spcPts val="0"/>
                        </a:spcAft>
                        <a:buSzPts val="900"/>
                        <a:buFont typeface="Calibri Light" panose="020F0302020204030204" pitchFamily="34" charset="0"/>
                        <a:buChar char="•"/>
                        <a:tabLst>
                          <a:tab pos="387350" algn="l"/>
                        </a:tabLst>
                      </a:pPr>
                      <a:r>
                        <a:rPr lang="es-MX" sz="1000" dirty="0" smtClean="0">
                          <a:effectLst/>
                          <a:latin typeface="Montserrat Light" panose="00000400000000000000" pitchFamily="50" charset="0"/>
                          <a:cs typeface="Times New Roman" panose="02020603050405020304" pitchFamily="18" charset="0"/>
                        </a:rPr>
                        <a:t>Debido al desplazamiento de la  población</a:t>
                      </a:r>
                      <a:r>
                        <a:rPr lang="es-MX" sz="1000" baseline="0" dirty="0" smtClean="0">
                          <a:effectLst/>
                          <a:latin typeface="Montserrat Light" panose="00000400000000000000" pitchFamily="50" charset="0"/>
                          <a:cs typeface="Times New Roman" panose="02020603050405020304" pitchFamily="18" charset="0"/>
                        </a:rPr>
                        <a:t> es posible </a:t>
                      </a:r>
                      <a:r>
                        <a:rPr lang="es-MX" sz="1000" dirty="0" smtClean="0">
                          <a:effectLst/>
                          <a:latin typeface="Montserrat Light" panose="00000400000000000000" pitchFamily="50" charset="0"/>
                          <a:cs typeface="Times New Roman" panose="02020603050405020304" pitchFamily="18" charset="0"/>
                        </a:rPr>
                        <a:t>que en localidades donde apoyó</a:t>
                      </a:r>
                      <a:r>
                        <a:rPr lang="es-MX" sz="1000" baseline="0" dirty="0" smtClean="0">
                          <a:effectLst/>
                          <a:latin typeface="Montserrat Light" panose="00000400000000000000" pitchFamily="50" charset="0"/>
                          <a:cs typeface="Times New Roman" panose="02020603050405020304" pitchFamily="18" charset="0"/>
                        </a:rPr>
                        <a:t> el FISE, </a:t>
                      </a:r>
                      <a:r>
                        <a:rPr lang="es-MX" sz="1000" dirty="0" smtClean="0">
                          <a:effectLst/>
                          <a:latin typeface="Montserrat Light" panose="00000400000000000000" pitchFamily="50" charset="0"/>
                          <a:cs typeface="Times New Roman" panose="02020603050405020304" pitchFamily="18" charset="0"/>
                        </a:rPr>
                        <a:t>queden abandonadas</a:t>
                      </a:r>
                    </a:p>
                    <a:p>
                      <a:pPr marL="182563" marR="112395" lvl="0" indent="-182563" algn="just">
                        <a:lnSpc>
                          <a:spcPct val="120000"/>
                        </a:lnSpc>
                        <a:spcBef>
                          <a:spcPts val="355"/>
                        </a:spcBef>
                        <a:spcAft>
                          <a:spcPts val="0"/>
                        </a:spcAft>
                        <a:buSzPts val="900"/>
                        <a:buFont typeface="Calibri Light" panose="020F0302020204030204" pitchFamily="34" charset="0"/>
                        <a:buChar char="•"/>
                        <a:tabLst>
                          <a:tab pos="387350" algn="l"/>
                        </a:tabLst>
                      </a:pPr>
                      <a:r>
                        <a:rPr lang="es-MX" sz="1000" dirty="0" smtClean="0">
                          <a:effectLst/>
                          <a:latin typeface="Montserrat Light" panose="00000400000000000000" pitchFamily="50" charset="0"/>
                          <a:cs typeface="Times New Roman" panose="02020603050405020304" pitchFamily="18" charset="0"/>
                        </a:rPr>
                        <a:t>Dado que las estimaciones de carencia social del CONEVAL se basan en los censos del INEGI y se llevan a cabo cada 10 años, se propicia que la información de las ZAP no sea la más actual ni precisa.</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202328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1">
            <a:extLst>
              <a:ext uri="{FF2B5EF4-FFF2-40B4-BE49-F238E27FC236}">
                <a16:creationId xmlns:a16="http://schemas.microsoft.com/office/drawing/2014/main" xmlns="" id="{4BC6317A-98E6-4D59-979D-DBAEC6109308}"/>
              </a:ext>
            </a:extLst>
          </p:cNvPr>
          <p:cNvGrpSpPr/>
          <p:nvPr/>
        </p:nvGrpSpPr>
        <p:grpSpPr>
          <a:xfrm>
            <a:off x="125496" y="4760418"/>
            <a:ext cx="412895" cy="1864875"/>
            <a:chOff x="125496" y="3973588"/>
            <a:chExt cx="412895" cy="4928020"/>
          </a:xfrm>
        </p:grpSpPr>
        <p:sp>
          <p:nvSpPr>
            <p:cNvPr id="10" name="3 Pentágono">
              <a:extLst>
                <a:ext uri="{FF2B5EF4-FFF2-40B4-BE49-F238E27FC236}">
                  <a16:creationId xmlns:a16="http://schemas.microsoft.com/office/drawing/2014/main" xmlns="" id="{73E91687-1400-44FC-9111-1C84C052AB4D}"/>
                </a:ext>
              </a:extLst>
            </p:cNvPr>
            <p:cNvSpPr/>
            <p:nvPr/>
          </p:nvSpPr>
          <p:spPr>
            <a:xfrm rot="5400000">
              <a:off x="-2140514" y="6239598"/>
              <a:ext cx="4928020"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1" name="5 CuadroTexto">
              <a:extLst>
                <a:ext uri="{FF2B5EF4-FFF2-40B4-BE49-F238E27FC236}">
                  <a16:creationId xmlns:a16="http://schemas.microsoft.com/office/drawing/2014/main" xmlns="" id="{D5A947AB-4271-4255-A305-0E4AA00D874C}"/>
                </a:ext>
              </a:extLst>
            </p:cNvPr>
            <p:cNvSpPr txBox="1"/>
            <p:nvPr/>
          </p:nvSpPr>
          <p:spPr>
            <a:xfrm rot="16200000">
              <a:off x="-1444260" y="6209423"/>
              <a:ext cx="3565192" cy="400110"/>
            </a:xfrm>
            <a:prstGeom prst="rect">
              <a:avLst/>
            </a:prstGeom>
            <a:noFill/>
          </p:spPr>
          <p:txBody>
            <a:bodyPr wrap="none" rtlCol="0">
              <a:spAutoFit/>
            </a:bodyPr>
            <a:lstStyle/>
            <a:p>
              <a:pPr algn="ctr"/>
              <a:r>
                <a:rPr lang="es-MX" sz="1000" b="1" dirty="0">
                  <a:solidFill>
                    <a:schemeClr val="bg1"/>
                  </a:solidFill>
                  <a:effectLst>
                    <a:outerShdw blurRad="38100" dist="38100" dir="2700000" algn="tl">
                      <a:srgbClr val="000000">
                        <a:alpha val="43137"/>
                      </a:srgbClr>
                    </a:outerShdw>
                  </a:effectLst>
                  <a:latin typeface="Montserrat Ultra Light" pitchFamily="50" charset="0"/>
                </a:rPr>
                <a:t>Acciones </a:t>
              </a:r>
              <a:r>
                <a:rPr lang="es-MX" sz="1000" b="1" dirty="0" smtClean="0">
                  <a:solidFill>
                    <a:schemeClr val="bg1"/>
                  </a:solidFill>
                  <a:effectLst>
                    <a:outerShdw blurRad="38100" dist="38100" dir="2700000" algn="tl">
                      <a:srgbClr val="000000">
                        <a:alpha val="43137"/>
                      </a:srgbClr>
                    </a:outerShdw>
                  </a:effectLst>
                  <a:latin typeface="Montserrat Ultra Light" pitchFamily="50" charset="0"/>
                </a:rPr>
                <a:t>en el </a:t>
              </a:r>
            </a:p>
            <a:p>
              <a:pPr algn="ctr"/>
              <a:r>
                <a:rPr lang="es-MX" sz="1000" b="1" dirty="0" smtClean="0">
                  <a:solidFill>
                    <a:schemeClr val="bg1"/>
                  </a:solidFill>
                  <a:effectLst>
                    <a:outerShdw blurRad="38100" dist="38100" dir="2700000" algn="tl">
                      <a:srgbClr val="000000">
                        <a:alpha val="43137"/>
                      </a:srgbClr>
                    </a:outerShdw>
                  </a:effectLst>
                  <a:latin typeface="Montserrat Ultra Light" pitchFamily="50" charset="0"/>
                </a:rPr>
                <a:t>Ejercicio Fiscal actual</a:t>
              </a:r>
              <a:endParaRPr lang="es-MX" sz="1000" b="1" dirty="0">
                <a:solidFill>
                  <a:schemeClr val="bg1"/>
                </a:solidFill>
                <a:effectLst>
                  <a:outerShdw blurRad="38100" dist="38100" dir="2700000" algn="tl">
                    <a:srgbClr val="000000">
                      <a:alpha val="43137"/>
                    </a:srgbClr>
                  </a:outerShdw>
                </a:effectLst>
                <a:latin typeface="Montserrat Ultra Light" pitchFamily="50" charset="0"/>
              </a:endParaRPr>
            </a:p>
          </p:txBody>
        </p:sp>
      </p:grpSp>
      <p:sp>
        <p:nvSpPr>
          <p:cNvPr id="12" name="4 Elipse">
            <a:extLst>
              <a:ext uri="{FF2B5EF4-FFF2-40B4-BE49-F238E27FC236}">
                <a16:creationId xmlns:a16="http://schemas.microsoft.com/office/drawing/2014/main" xmlns="" id="{86EFDE5D-2D09-4048-B494-CE66419CD8F8}"/>
              </a:ext>
            </a:extLst>
          </p:cNvPr>
          <p:cNvSpPr/>
          <p:nvPr/>
        </p:nvSpPr>
        <p:spPr>
          <a:xfrm>
            <a:off x="35496" y="4328368"/>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8</a:t>
            </a:r>
          </a:p>
        </p:txBody>
      </p:sp>
      <p:sp>
        <p:nvSpPr>
          <p:cNvPr id="14" name="13 Pentágono"/>
          <p:cNvSpPr/>
          <p:nvPr/>
        </p:nvSpPr>
        <p:spPr>
          <a:xfrm rot="5400000">
            <a:off x="-936644" y="2834956"/>
            <a:ext cx="2520280" cy="396000"/>
          </a:xfrm>
          <a:prstGeom prst="homePlate">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5" name="14 Elipse"/>
          <p:cNvSpPr/>
          <p:nvPr/>
        </p:nvSpPr>
        <p:spPr>
          <a:xfrm>
            <a:off x="35496" y="1268760"/>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7</a:t>
            </a:r>
          </a:p>
        </p:txBody>
      </p:sp>
      <p:sp>
        <p:nvSpPr>
          <p:cNvPr id="16" name="15 CuadroTexto"/>
          <p:cNvSpPr txBox="1"/>
          <p:nvPr/>
        </p:nvSpPr>
        <p:spPr>
          <a:xfrm rot="16200000">
            <a:off x="-451269" y="2896648"/>
            <a:ext cx="1523174" cy="261610"/>
          </a:xfrm>
          <a:prstGeom prst="rect">
            <a:avLst/>
          </a:prstGeom>
          <a:noFill/>
        </p:spPr>
        <p:txBody>
          <a:bodyPr wrap="none" rtlCol="0">
            <a:spAutoFit/>
          </a:bodyPr>
          <a:lstStyle/>
          <a:p>
            <a:r>
              <a:rPr lang="es-MX" sz="1100" b="1" dirty="0">
                <a:solidFill>
                  <a:schemeClr val="bg1"/>
                </a:solidFill>
                <a:effectLst>
                  <a:outerShdw blurRad="38100" dist="38100" dir="2700000" algn="tl">
                    <a:srgbClr val="000000">
                      <a:alpha val="43137"/>
                    </a:srgbClr>
                  </a:outerShdw>
                </a:effectLst>
                <a:latin typeface="Montserrat Ultra Light" pitchFamily="50" charset="0"/>
              </a:rPr>
              <a:t>Recomendaciones</a:t>
            </a:r>
          </a:p>
        </p:txBody>
      </p:sp>
      <p:sp>
        <p:nvSpPr>
          <p:cNvPr id="22" name="16 Marcador de número de diapositiva">
            <a:extLst>
              <a:ext uri="{FF2B5EF4-FFF2-40B4-BE49-F238E27FC236}">
                <a16:creationId xmlns:a16="http://schemas.microsoft.com/office/drawing/2014/main" xmlns="" id="{B143E682-6931-4978-B375-56AFC295D707}"/>
              </a:ext>
            </a:extLst>
          </p:cNvPr>
          <p:cNvSpPr>
            <a:spLocks noGrp="1"/>
          </p:cNvSpPr>
          <p:nvPr>
            <p:ph type="sldNum" sz="quarter" idx="4"/>
          </p:nvPr>
        </p:nvSpPr>
        <p:spPr/>
        <p:txBody>
          <a:bodyPr/>
          <a:lstStyle/>
          <a:p>
            <a:fld id="{34762513-7D76-44F4-A4EB-02F5BA9AE113}" type="slidenum">
              <a:rPr lang="es-MX" smtClean="0"/>
              <a:t>7</a:t>
            </a:fld>
            <a:endParaRPr lang="es-MX" dirty="0"/>
          </a:p>
        </p:txBody>
      </p:sp>
      <p:sp>
        <p:nvSpPr>
          <p:cNvPr id="2" name="1 Título"/>
          <p:cNvSpPr>
            <a:spLocks noGrp="1"/>
          </p:cNvSpPr>
          <p:nvPr>
            <p:ph type="title"/>
          </p:nvPr>
        </p:nvSpPr>
        <p:spPr/>
        <p:txBody>
          <a:bodyPr/>
          <a:lstStyle/>
          <a:p>
            <a:r>
              <a:rPr lang="es-ES" dirty="0"/>
              <a:t>Fondo de Infraestructura Social  para las Entidades (FISE)</a:t>
            </a:r>
            <a:endParaRPr lang="es-MX" dirty="0"/>
          </a:p>
        </p:txBody>
      </p:sp>
      <p:graphicFrame>
        <p:nvGraphicFramePr>
          <p:cNvPr id="8" name="7 Tabla"/>
          <p:cNvGraphicFramePr>
            <a:graphicFrameLocks noGrp="1"/>
          </p:cNvGraphicFramePr>
          <p:nvPr>
            <p:extLst>
              <p:ext uri="{D42A27DB-BD31-4B8C-83A1-F6EECF244321}">
                <p14:modId xmlns:p14="http://schemas.microsoft.com/office/powerpoint/2010/main" val="106069297"/>
              </p:ext>
            </p:extLst>
          </p:nvPr>
        </p:nvGraphicFramePr>
        <p:xfrm>
          <a:off x="755576" y="1484784"/>
          <a:ext cx="8208912" cy="2910840"/>
        </p:xfrm>
        <a:graphic>
          <a:graphicData uri="http://schemas.openxmlformats.org/drawingml/2006/table">
            <a:tbl>
              <a:tblPr firstRow="1" bandRow="1">
                <a:effectLst/>
                <a:tableStyleId>{5C22544A-7EE6-4342-B048-85BDC9FD1C3A}</a:tableStyleId>
              </a:tblPr>
              <a:tblGrid>
                <a:gridCol w="8208912">
                  <a:extLst>
                    <a:ext uri="{9D8B030D-6E8A-4147-A177-3AD203B41FA5}">
                      <a16:colId xmlns="" xmlns:a16="http://schemas.microsoft.com/office/drawing/2014/main" val="20000"/>
                    </a:ext>
                  </a:extLst>
                </a:gridCol>
              </a:tblGrid>
              <a:tr h="200872">
                <a:tc>
                  <a:txBody>
                    <a:bodyPr/>
                    <a:lstStyle/>
                    <a:p>
                      <a:pPr marL="171450" indent="-171450" algn="just">
                        <a:lnSpc>
                          <a:spcPct val="100000"/>
                        </a:lnSpc>
                        <a:buFont typeface="Arial" panose="020B0604020202020204" pitchFamily="34" charset="0"/>
                        <a:buChar char="•"/>
                      </a:pPr>
                      <a:r>
                        <a:rPr lang="es-MX" sz="1000" b="0" baseline="0" dirty="0">
                          <a:solidFill>
                            <a:schemeClr val="tx1"/>
                          </a:solidFill>
                          <a:latin typeface="Montserrat Light" pitchFamily="50" charset="0"/>
                        </a:rPr>
                        <a:t>Se recomienda reportar en tiempo y forma, las metas de los indicadores del FISE, a fin de poder comparar el logro de los indicadores respecto de sus metas programadas y con base en ello, medir los resultados del Fondo en los rubros correspondientes. </a:t>
                      </a:r>
                    </a:p>
                    <a:p>
                      <a:pPr marL="171450" indent="-171450" algn="just">
                        <a:lnSpc>
                          <a:spcPct val="100000"/>
                        </a:lnSpc>
                        <a:buFont typeface="Arial" panose="020B0604020202020204" pitchFamily="34" charset="0"/>
                        <a:buChar char="•"/>
                      </a:pPr>
                      <a:endParaRPr lang="es-MX" sz="500" b="0" baseline="0" dirty="0">
                        <a:solidFill>
                          <a:schemeClr val="tx1"/>
                        </a:solidFill>
                        <a:latin typeface="Montserrat Light" pitchFamily="50" charset="0"/>
                      </a:endParaRPr>
                    </a:p>
                    <a:p>
                      <a:pPr marL="171450" indent="-171450" algn="just">
                        <a:lnSpc>
                          <a:spcPct val="100000"/>
                        </a:lnSpc>
                        <a:buFont typeface="Arial" panose="020B0604020202020204" pitchFamily="34" charset="0"/>
                        <a:buChar char="•"/>
                      </a:pPr>
                      <a:r>
                        <a:rPr lang="es-MX" sz="1000" b="0" baseline="0" dirty="0">
                          <a:solidFill>
                            <a:schemeClr val="tx1"/>
                          </a:solidFill>
                          <a:latin typeface="Montserrat Light" pitchFamily="50" charset="0"/>
                        </a:rPr>
                        <a:t>Se sugiere realizar una planeación más detallada y meticulosa de las metas de los indicadores del FISE, a fin de que en su proyección puedan ser considerados los efectos ya sean positivos o negativos que durante el ejercicio fiscal pudieron afectar su cumplimiento.</a:t>
                      </a:r>
                    </a:p>
                    <a:p>
                      <a:pPr marL="171450" indent="-171450" algn="just">
                        <a:lnSpc>
                          <a:spcPct val="100000"/>
                        </a:lnSpc>
                        <a:buFont typeface="Arial" panose="020B0604020202020204" pitchFamily="34" charset="0"/>
                        <a:buChar char="•"/>
                      </a:pPr>
                      <a:endParaRPr lang="es-MX" sz="500" b="0" baseline="0" dirty="0">
                        <a:solidFill>
                          <a:schemeClr val="tx1"/>
                        </a:solidFill>
                        <a:latin typeface="Montserrat Light" pitchFamily="50" charset="0"/>
                      </a:endParaRPr>
                    </a:p>
                    <a:p>
                      <a:pPr marL="171450" indent="-171450" algn="just">
                        <a:lnSpc>
                          <a:spcPct val="100000"/>
                        </a:lnSpc>
                        <a:buFont typeface="Arial" panose="020B0604020202020204" pitchFamily="34" charset="0"/>
                        <a:buChar char="•"/>
                      </a:pPr>
                      <a:r>
                        <a:rPr lang="es-MX" sz="1000" b="0" baseline="0" dirty="0">
                          <a:solidFill>
                            <a:schemeClr val="tx1"/>
                          </a:solidFill>
                          <a:latin typeface="Montserrat Light" pitchFamily="50" charset="0"/>
                        </a:rPr>
                        <a:t>A fin de garantizar la granularidad, consistencia y calidad de la información que se reporta a la federación mediante el SFU, lo cual constituye una parte fundamental del proceso de rendición de cuentas del gasto federalizado, se recomienda que todos los ejecutores del FISE, que además tengan la obligación de reportar el ejercicio, destino y resultados de dichas aportaciones en el PASH, cuenten con los siguientes documentos de respaldo:</a:t>
                      </a:r>
                    </a:p>
                    <a:p>
                      <a:pPr marL="171450" indent="-171450" algn="just">
                        <a:lnSpc>
                          <a:spcPct val="100000"/>
                        </a:lnSpc>
                        <a:buFont typeface="Arial" panose="020B0604020202020204" pitchFamily="34" charset="0"/>
                        <a:buChar char="•"/>
                      </a:pPr>
                      <a:endParaRPr lang="es-MX" sz="500" b="0" baseline="0" dirty="0">
                        <a:solidFill>
                          <a:schemeClr val="tx1"/>
                        </a:solidFill>
                        <a:latin typeface="Montserrat Light" pitchFamily="50" charset="0"/>
                      </a:endParaRPr>
                    </a:p>
                    <a:p>
                      <a:pPr marL="360000" lvl="1" indent="-180000" algn="just">
                        <a:lnSpc>
                          <a:spcPct val="100000"/>
                        </a:lnSpc>
                        <a:buFont typeface="+mj-lt"/>
                        <a:buAutoNum type="romanLcPeriod"/>
                      </a:pPr>
                      <a:r>
                        <a:rPr lang="es-MX" sz="1000" b="0" baseline="0" dirty="0">
                          <a:solidFill>
                            <a:schemeClr val="tx1"/>
                          </a:solidFill>
                          <a:latin typeface="Montserrat Light" pitchFamily="50" charset="0"/>
                        </a:rPr>
                        <a:t>Diagrama y descripción del proceso de generación de la información para la determinación de los valores reportados anualmente para cada uno de los indicadores de </a:t>
                      </a:r>
                      <a:r>
                        <a:rPr lang="es-MX" sz="1000" b="0" baseline="0" dirty="0" smtClean="0">
                          <a:solidFill>
                            <a:schemeClr val="tx1"/>
                          </a:solidFill>
                          <a:latin typeface="Montserrat Light" pitchFamily="50" charset="0"/>
                        </a:rPr>
                        <a:t>desempeño del FISE </a:t>
                      </a:r>
                      <a:r>
                        <a:rPr lang="es-MX" sz="1000" b="0" baseline="0" dirty="0">
                          <a:solidFill>
                            <a:schemeClr val="tx1"/>
                          </a:solidFill>
                          <a:latin typeface="Montserrat Light" pitchFamily="50" charset="0"/>
                        </a:rPr>
                        <a:t>analizado</a:t>
                      </a:r>
                      <a:r>
                        <a:rPr lang="es-MX" sz="1000" b="0" baseline="0" dirty="0" smtClean="0">
                          <a:solidFill>
                            <a:schemeClr val="tx1"/>
                          </a:solidFill>
                          <a:latin typeface="Montserrat Light" pitchFamily="50" charset="0"/>
                        </a:rPr>
                        <a:t>.</a:t>
                      </a:r>
                    </a:p>
                    <a:p>
                      <a:pPr marL="180000" lvl="1" indent="0" algn="just">
                        <a:lnSpc>
                          <a:spcPct val="100000"/>
                        </a:lnSpc>
                        <a:buFont typeface="+mj-lt"/>
                        <a:buNone/>
                      </a:pPr>
                      <a:endParaRPr lang="es-MX" sz="500" b="0" baseline="0" dirty="0" smtClean="0">
                        <a:solidFill>
                          <a:schemeClr val="tx1"/>
                        </a:solidFill>
                        <a:latin typeface="Montserrat Light" pitchFamily="50" charset="0"/>
                      </a:endParaRPr>
                    </a:p>
                    <a:p>
                      <a:pPr marL="360000" lvl="1" indent="-180000" algn="just">
                        <a:lnSpc>
                          <a:spcPct val="100000"/>
                        </a:lnSpc>
                        <a:buFont typeface="+mj-lt"/>
                        <a:buAutoNum type="romanLcPeriod"/>
                      </a:pPr>
                      <a:r>
                        <a:rPr lang="es-MX" sz="1000" b="0" baseline="0" dirty="0" smtClean="0">
                          <a:solidFill>
                            <a:schemeClr val="tx1"/>
                          </a:solidFill>
                          <a:latin typeface="Montserrat Light" pitchFamily="50" charset="0"/>
                        </a:rPr>
                        <a:t>Documentos </a:t>
                      </a:r>
                      <a:r>
                        <a:rPr lang="es-MX" sz="1000" b="0" baseline="0" dirty="0">
                          <a:solidFill>
                            <a:schemeClr val="tx1"/>
                          </a:solidFill>
                          <a:latin typeface="Montserrat Light" pitchFamily="50" charset="0"/>
                        </a:rPr>
                        <a:t>en los que se describan los mecanismos, instrumentos y formatos utilizados para la generación, recopilación, integración, análisis, revisión y control de la información que sustenta los valores reportados en los indicadores de desempeño.</a:t>
                      </a:r>
                    </a:p>
                    <a:p>
                      <a:pPr marL="360000" lvl="1" indent="-180000" algn="just">
                        <a:lnSpc>
                          <a:spcPct val="100000"/>
                        </a:lnSpc>
                        <a:buFont typeface="+mj-lt"/>
                        <a:buAutoNum type="romanLcPeriod"/>
                      </a:pPr>
                      <a:endParaRPr lang="es-MX" sz="500" b="0" baseline="0" dirty="0">
                        <a:solidFill>
                          <a:schemeClr val="tx1"/>
                        </a:solidFill>
                        <a:latin typeface="Montserrat Light" pitchFamily="50" charset="0"/>
                      </a:endParaRPr>
                    </a:p>
                    <a:p>
                      <a:pPr marL="360000" lvl="1" indent="-180000" algn="just">
                        <a:lnSpc>
                          <a:spcPct val="100000"/>
                        </a:lnSpc>
                        <a:buFont typeface="+mj-lt"/>
                        <a:buAutoNum type="romanLcPeriod"/>
                      </a:pPr>
                      <a:r>
                        <a:rPr lang="es-MX" sz="1000" b="0" baseline="0" dirty="0" smtClean="0">
                          <a:solidFill>
                            <a:schemeClr val="tx1"/>
                          </a:solidFill>
                          <a:latin typeface="Montserrat Light" pitchFamily="50" charset="0"/>
                        </a:rPr>
                        <a:t>Bitácora o </a:t>
                      </a:r>
                      <a:r>
                        <a:rPr lang="es-MX" sz="1000" b="0" baseline="0" dirty="0">
                          <a:solidFill>
                            <a:schemeClr val="tx1"/>
                          </a:solidFill>
                          <a:latin typeface="Montserrat Light" pitchFamily="50" charset="0"/>
                        </a:rPr>
                        <a:t>memoria de cálculo y sustento estadístico de los valores reportados en los indicadores de </a:t>
                      </a:r>
                      <a:r>
                        <a:rPr lang="es-MX" sz="1000" b="0" baseline="0" dirty="0" smtClean="0">
                          <a:solidFill>
                            <a:schemeClr val="tx1"/>
                          </a:solidFill>
                          <a:latin typeface="Montserrat Light" pitchFamily="50" charset="0"/>
                        </a:rPr>
                        <a:t>desempeño del FISE.</a:t>
                      </a:r>
                      <a:endParaRPr lang="es-MX" sz="1000" b="0" baseline="0" dirty="0">
                        <a:solidFill>
                          <a:schemeClr val="tx1"/>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13" name="2 Tabla">
            <a:extLst>
              <a:ext uri="{FF2B5EF4-FFF2-40B4-BE49-F238E27FC236}">
                <a16:creationId xmlns:a16="http://schemas.microsoft.com/office/drawing/2014/main" xmlns="" id="{ADC164AA-641E-49D4-8532-5D195048C825}"/>
              </a:ext>
            </a:extLst>
          </p:cNvPr>
          <p:cNvGraphicFramePr>
            <a:graphicFrameLocks noGrp="1"/>
          </p:cNvGraphicFramePr>
          <p:nvPr>
            <p:extLst>
              <p:ext uri="{D42A27DB-BD31-4B8C-83A1-F6EECF244321}">
                <p14:modId xmlns:p14="http://schemas.microsoft.com/office/powerpoint/2010/main" val="1237236836"/>
              </p:ext>
            </p:extLst>
          </p:nvPr>
        </p:nvGraphicFramePr>
        <p:xfrm>
          <a:off x="848367" y="4581128"/>
          <a:ext cx="8044113" cy="936104"/>
        </p:xfrm>
        <a:graphic>
          <a:graphicData uri="http://schemas.openxmlformats.org/drawingml/2006/table">
            <a:tbl>
              <a:tblPr firstRow="1" bandRow="1">
                <a:effectLst/>
                <a:tableStyleId>{5C22544A-7EE6-4342-B048-85BDC9FD1C3A}</a:tableStyleId>
              </a:tblPr>
              <a:tblGrid>
                <a:gridCol w="8044113">
                  <a:extLst>
                    <a:ext uri="{9D8B030D-6E8A-4147-A177-3AD203B41FA5}">
                      <a16:colId xmlns:a16="http://schemas.microsoft.com/office/drawing/2014/main" xmlns="" val="20000"/>
                    </a:ext>
                  </a:extLst>
                </a:gridCol>
              </a:tblGrid>
              <a:tr h="936104">
                <a:tc>
                  <a:txBody>
                    <a:bodyPr/>
                    <a:lstStyle/>
                    <a:p>
                      <a:pPr marL="171450" indent="-171450" algn="just">
                        <a:lnSpc>
                          <a:spcPct val="120000"/>
                        </a:lnSpc>
                        <a:buFont typeface="Arial" panose="020B0604020202020204" pitchFamily="34" charset="0"/>
                        <a:buChar char="•"/>
                      </a:pPr>
                      <a:r>
                        <a:rPr lang="es-MX" sz="1000" b="0" baseline="0" dirty="0">
                          <a:solidFill>
                            <a:schemeClr val="tx1"/>
                          </a:solidFill>
                          <a:latin typeface="Montserrat Light" pitchFamily="50" charset="0"/>
                        </a:rPr>
                        <a:t>Durante el </a:t>
                      </a:r>
                      <a:r>
                        <a:rPr lang="es-MX" sz="1000" b="0" baseline="0" dirty="0" smtClean="0">
                          <a:solidFill>
                            <a:schemeClr val="tx1"/>
                          </a:solidFill>
                          <a:latin typeface="Montserrat Light" pitchFamily="50" charset="0"/>
                        </a:rPr>
                        <a:t>ejercicio fiscal 2020 las principales características positivas que se realizaron en el FISE son :</a:t>
                      </a:r>
                      <a:r>
                        <a:rPr lang="es-MX" sz="1000" b="0" i="0" u="none" strike="noStrike" baseline="0" dirty="0" smtClean="0">
                          <a:solidFill>
                            <a:schemeClr val="tx1"/>
                          </a:solidFill>
                          <a:effectLst/>
                          <a:latin typeface="Montserrat Light" pitchFamily="50" charset="0"/>
                        </a:rPr>
                        <a:t>contar con reglas de operación, los recursos para los beneficiarios se entregaron en tiempo y forma, ejecutándose al 100%. Además, se amplió el presupuesto ejecutado al poder mezclarse con recursos de otros fondos y otras instancias (municipios), para lo que también, se amplió la cobertura y la cantidad de obras realizadas. </a:t>
                      </a:r>
                      <a:endParaRPr lang="es-MX" sz="1000" b="0" i="0" u="none" strike="noStrike" dirty="0">
                        <a:solidFill>
                          <a:srgbClr val="000000"/>
                        </a:solidFill>
                        <a:effectLst/>
                        <a:latin typeface="Montserrat Light"/>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049322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Template>
  <TotalTime>3050</TotalTime>
  <Words>1832</Words>
  <Application>Microsoft Office PowerPoint</Application>
  <PresentationFormat>Presentación en pantalla (4:3)</PresentationFormat>
  <Paragraphs>188</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Fondo de Infraestructura Social  para las Entidades (FISE)</vt:lpstr>
      <vt:lpstr>Fondo de Infraestructura Social  para las Entidades (FISE)</vt:lpstr>
      <vt:lpstr>Fondo de Infraestructura Social  para las Entidades (FISE)</vt:lpstr>
      <vt:lpstr>Fondo de Infraestructura Social  para las Entidades (FISE)</vt:lpstr>
      <vt:lpstr>Fondo de Infraestructura Social  para las Entidades (FISE)</vt:lpstr>
      <vt:lpstr>Fondo de Infraestructura Social  para las Entidades (FISE)</vt:lpstr>
      <vt:lpstr>Fondo de Infraestructura Social  para las Entidades (FISE)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Fondo de Infraestructura Social para las Entidades (FISE)</dc:title>
  <cp:lastModifiedBy>CLSinaloa</cp:lastModifiedBy>
  <cp:revision>169</cp:revision>
  <dcterms:created xsi:type="dcterms:W3CDTF">2020-11-12T21:06:29Z</dcterms:created>
  <dcterms:modified xsi:type="dcterms:W3CDTF">2021-10-22T19:57:47Z</dcterms:modified>
</cp:coreProperties>
</file>